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53"/>
  </p:notesMasterIdLst>
  <p:handoutMasterIdLst>
    <p:handoutMasterId r:id="rId54"/>
  </p:handoutMasterIdLst>
  <p:sldIdLst>
    <p:sldId id="256" r:id="rId5"/>
    <p:sldId id="272" r:id="rId6"/>
    <p:sldId id="326" r:id="rId7"/>
    <p:sldId id="330" r:id="rId8"/>
    <p:sldId id="336" r:id="rId9"/>
    <p:sldId id="369" r:id="rId10"/>
    <p:sldId id="335" r:id="rId11"/>
    <p:sldId id="331" r:id="rId12"/>
    <p:sldId id="337" r:id="rId13"/>
    <p:sldId id="338" r:id="rId14"/>
    <p:sldId id="339" r:id="rId15"/>
    <p:sldId id="370" r:id="rId16"/>
    <p:sldId id="355" r:id="rId17"/>
    <p:sldId id="340" r:id="rId18"/>
    <p:sldId id="371" r:id="rId19"/>
    <p:sldId id="353" r:id="rId20"/>
    <p:sldId id="343" r:id="rId21"/>
    <p:sldId id="356" r:id="rId22"/>
    <p:sldId id="354" r:id="rId23"/>
    <p:sldId id="342" r:id="rId24"/>
    <p:sldId id="372" r:id="rId25"/>
    <p:sldId id="344" r:id="rId26"/>
    <p:sldId id="363" r:id="rId27"/>
    <p:sldId id="364" r:id="rId28"/>
    <p:sldId id="357" r:id="rId29"/>
    <p:sldId id="345" r:id="rId30"/>
    <p:sldId id="373" r:id="rId31"/>
    <p:sldId id="346" r:id="rId32"/>
    <p:sldId id="374" r:id="rId33"/>
    <p:sldId id="347" r:id="rId34"/>
    <p:sldId id="358" r:id="rId35"/>
    <p:sldId id="348" r:id="rId36"/>
    <p:sldId id="375" r:id="rId37"/>
    <p:sldId id="349" r:id="rId38"/>
    <p:sldId id="376" r:id="rId39"/>
    <p:sldId id="350" r:id="rId40"/>
    <p:sldId id="351" r:id="rId41"/>
    <p:sldId id="377" r:id="rId42"/>
    <p:sldId id="359" r:id="rId43"/>
    <p:sldId id="378" r:id="rId44"/>
    <p:sldId id="360" r:id="rId45"/>
    <p:sldId id="362" r:id="rId46"/>
    <p:sldId id="379" r:id="rId47"/>
    <p:sldId id="365" r:id="rId48"/>
    <p:sldId id="367" r:id="rId49"/>
    <p:sldId id="380" r:id="rId50"/>
    <p:sldId id="271" r:id="rId51"/>
    <p:sldId id="270" r:id="rId52"/>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uliya Rzad" initials="YR" lastIdx="9" clrIdx="0"/>
  <p:cmAuthor id="1" name="Jessica Porter" initials="JJP" lastIdx="1" clrIdx="1"/>
  <p:cmAuthor id="2" name="Riddick" initials="Ri" lastIdx="3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3" autoAdjust="0"/>
    <p:restoredTop sz="99293" autoAdjust="0"/>
  </p:normalViewPr>
  <p:slideViewPr>
    <p:cSldViewPr>
      <p:cViewPr varScale="1">
        <p:scale>
          <a:sx n="87" d="100"/>
          <a:sy n="87" d="100"/>
        </p:scale>
        <p:origin x="15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Examples of Assurance 16 Activities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States</c:v>
                </c:pt>
              </c:strCache>
            </c:strRef>
          </c:tx>
          <c:spPr>
            <a:solidFill>
              <a:schemeClr val="accent2"/>
            </a:solidFill>
            <a:ln>
              <a:noFill/>
            </a:ln>
            <a:effectLst/>
          </c:spPr>
          <c:invertIfNegative val="0"/>
          <c:cat>
            <c:strRef>
              <c:f>Sheet1!$A$2:$A$8</c:f>
              <c:strCache>
                <c:ptCount val="7"/>
                <c:pt idx="0">
                  <c:v>Needs Assessments</c:v>
                </c:pt>
                <c:pt idx="1">
                  <c:v>Referrals</c:v>
                </c:pt>
                <c:pt idx="2">
                  <c:v>Crisis Interventions</c:v>
                </c:pt>
                <c:pt idx="3">
                  <c:v>Vendor Advocacy and Negotiations</c:v>
                </c:pt>
                <c:pt idx="4">
                  <c:v>Financial Counseling</c:v>
                </c:pt>
                <c:pt idx="5">
                  <c:v>Energy Education and Advocacy</c:v>
                </c:pt>
                <c:pt idx="6">
                  <c:v>Case Management</c:v>
                </c:pt>
              </c:strCache>
            </c:strRef>
          </c:cat>
          <c:val>
            <c:numRef>
              <c:f>Sheet1!$B$2:$B$8</c:f>
              <c:numCache>
                <c:formatCode>General</c:formatCode>
                <c:ptCount val="7"/>
                <c:pt idx="0">
                  <c:v>15</c:v>
                </c:pt>
                <c:pt idx="1">
                  <c:v>15</c:v>
                </c:pt>
                <c:pt idx="2">
                  <c:v>4</c:v>
                </c:pt>
                <c:pt idx="3">
                  <c:v>20</c:v>
                </c:pt>
                <c:pt idx="4">
                  <c:v>16</c:v>
                </c:pt>
                <c:pt idx="5">
                  <c:v>30</c:v>
                </c:pt>
                <c:pt idx="6">
                  <c:v>4</c:v>
                </c:pt>
              </c:numCache>
            </c:numRef>
          </c:val>
          <c:extLst xmlns:c16r2="http://schemas.microsoft.com/office/drawing/2015/06/chart">
            <c:ext xmlns:c16="http://schemas.microsoft.com/office/drawing/2014/chart" uri="{C3380CC4-5D6E-409C-BE32-E72D297353CC}">
              <c16:uniqueId val="{00000000-CE4E-4944-B4BD-1F82B8246C07}"/>
            </c:ext>
          </c:extLst>
        </c:ser>
        <c:dLbls>
          <c:showLegendKey val="0"/>
          <c:showVal val="0"/>
          <c:showCatName val="0"/>
          <c:showSerName val="0"/>
          <c:showPercent val="0"/>
          <c:showBubbleSize val="0"/>
        </c:dLbls>
        <c:gapWidth val="182"/>
        <c:axId val="233079448"/>
        <c:axId val="233076312"/>
      </c:barChart>
      <c:catAx>
        <c:axId val="233079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3076312"/>
        <c:crosses val="autoZero"/>
        <c:auto val="1"/>
        <c:lblAlgn val="ctr"/>
        <c:lblOffset val="100"/>
        <c:noMultiLvlLbl val="0"/>
      </c:catAx>
      <c:valAx>
        <c:axId val="2330763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3079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6"/>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75" tIns="46437" rIns="92875" bIns="46437"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160"/>
          </a:xfrm>
          <a:prstGeom prst="rect">
            <a:avLst/>
          </a:prstGeom>
        </p:spPr>
        <p:txBody>
          <a:bodyPr vert="horz" lIns="92875" tIns="46437" rIns="92875" bIns="46437" rtlCol="0"/>
          <a:lstStyle>
            <a:lvl1pPr algn="r">
              <a:defRPr sz="1200"/>
            </a:lvl1pPr>
          </a:lstStyle>
          <a:p>
            <a:fld id="{22EA05E7-B123-4D62-82A3-2FBFB64D42BB}" type="datetimeFigureOut">
              <a:rPr lang="en-US" smtClean="0"/>
              <a:t>12/8/2016</a:t>
            </a:fld>
            <a:endParaRPr lang="en-US"/>
          </a:p>
        </p:txBody>
      </p:sp>
      <p:sp>
        <p:nvSpPr>
          <p:cNvPr id="4" name="Footer Placeholder 3"/>
          <p:cNvSpPr>
            <a:spLocks noGrp="1"/>
          </p:cNvSpPr>
          <p:nvPr>
            <p:ph type="ftr" sz="quarter" idx="2"/>
          </p:nvPr>
        </p:nvSpPr>
        <p:spPr>
          <a:xfrm>
            <a:off x="0" y="8805842"/>
            <a:ext cx="3026833" cy="465159"/>
          </a:xfrm>
          <a:prstGeom prst="rect">
            <a:avLst/>
          </a:prstGeom>
        </p:spPr>
        <p:txBody>
          <a:bodyPr vert="horz" lIns="92875" tIns="46437" rIns="92875" bIns="46437"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05842"/>
            <a:ext cx="3026833" cy="465159"/>
          </a:xfrm>
          <a:prstGeom prst="rect">
            <a:avLst/>
          </a:prstGeom>
        </p:spPr>
        <p:txBody>
          <a:bodyPr vert="horz" lIns="92875" tIns="46437" rIns="92875" bIns="46437" rtlCol="0" anchor="b"/>
          <a:lstStyle>
            <a:lvl1pPr algn="r">
              <a:defRPr sz="1200"/>
            </a:lvl1pPr>
          </a:lstStyle>
          <a:p>
            <a:fld id="{A2F1522E-05E1-4EEC-B59A-D611D7BE4759}" type="slidenum">
              <a:rPr lang="en-US" smtClean="0"/>
              <a:t>‹#›</a:t>
            </a:fld>
            <a:endParaRPr lang="en-US"/>
          </a:p>
        </p:txBody>
      </p:sp>
    </p:spTree>
    <p:extLst>
      <p:ext uri="{BB962C8B-B14F-4D97-AF65-F5344CB8AC3E}">
        <p14:creationId xmlns:p14="http://schemas.microsoft.com/office/powerpoint/2010/main" val="2035632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75" tIns="46437" rIns="92875" bIns="46437" rtlCol="0"/>
          <a:lstStyle>
            <a:lvl1pPr algn="l">
              <a:defRPr sz="1200"/>
            </a:lvl1pPr>
          </a:lstStyle>
          <a:p>
            <a:endParaRPr lang="en-US"/>
          </a:p>
        </p:txBody>
      </p:sp>
      <p:sp>
        <p:nvSpPr>
          <p:cNvPr id="3" name="Date Placeholder 2"/>
          <p:cNvSpPr>
            <a:spLocks noGrp="1"/>
          </p:cNvSpPr>
          <p:nvPr>
            <p:ph type="dt" idx="1"/>
          </p:nvPr>
        </p:nvSpPr>
        <p:spPr>
          <a:xfrm>
            <a:off x="3956551" y="0"/>
            <a:ext cx="3026833" cy="463550"/>
          </a:xfrm>
          <a:prstGeom prst="rect">
            <a:avLst/>
          </a:prstGeom>
        </p:spPr>
        <p:txBody>
          <a:bodyPr vert="horz" lIns="92875" tIns="46437" rIns="92875" bIns="46437" rtlCol="0"/>
          <a:lstStyle>
            <a:lvl1pPr algn="r">
              <a:defRPr sz="1200"/>
            </a:lvl1pPr>
          </a:lstStyle>
          <a:p>
            <a:fld id="{3A818AF7-7697-4489-A852-857D9A3B5351}" type="datetimeFigureOut">
              <a:rPr lang="en-US" smtClean="0"/>
              <a:t>12/8/2016</a:t>
            </a:fld>
            <a:endParaRPr lang="en-US"/>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75" tIns="46437" rIns="92875" bIns="46437" rtlCol="0" anchor="ctr"/>
          <a:lstStyle/>
          <a:p>
            <a:endParaRPr lang="en-US"/>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75" tIns="46437" rIns="92875" bIns="464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75" tIns="46437" rIns="92875" bIns="4643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05841"/>
            <a:ext cx="3026833" cy="463550"/>
          </a:xfrm>
          <a:prstGeom prst="rect">
            <a:avLst/>
          </a:prstGeom>
        </p:spPr>
        <p:txBody>
          <a:bodyPr vert="horz" lIns="92875" tIns="46437" rIns="92875" bIns="46437" rtlCol="0" anchor="b"/>
          <a:lstStyle>
            <a:lvl1pPr algn="r">
              <a:defRPr sz="1200"/>
            </a:lvl1pPr>
          </a:lstStyle>
          <a:p>
            <a:fld id="{30AACC17-C2C8-48F9-A868-F528CBFA55F9}" type="slidenum">
              <a:rPr lang="en-US" smtClean="0"/>
              <a:t>‹#›</a:t>
            </a:fld>
            <a:endParaRPr lang="en-US"/>
          </a:p>
        </p:txBody>
      </p:sp>
    </p:spTree>
    <p:extLst>
      <p:ext uri="{BB962C8B-B14F-4D97-AF65-F5344CB8AC3E}">
        <p14:creationId xmlns:p14="http://schemas.microsoft.com/office/powerpoint/2010/main" val="1624897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a:t>
            </a:fld>
            <a:endParaRPr lang="en-US"/>
          </a:p>
        </p:txBody>
      </p:sp>
    </p:spTree>
    <p:extLst>
      <p:ext uri="{BB962C8B-B14F-4D97-AF65-F5344CB8AC3E}">
        <p14:creationId xmlns:p14="http://schemas.microsoft.com/office/powerpoint/2010/main" val="3101877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25</a:t>
            </a:fld>
            <a:endParaRPr lang="en-US"/>
          </a:p>
        </p:txBody>
      </p:sp>
    </p:spTree>
    <p:extLst>
      <p:ext uri="{BB962C8B-B14F-4D97-AF65-F5344CB8AC3E}">
        <p14:creationId xmlns:p14="http://schemas.microsoft.com/office/powerpoint/2010/main" val="3327266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31</a:t>
            </a:fld>
            <a:endParaRPr lang="en-US"/>
          </a:p>
        </p:txBody>
      </p:sp>
    </p:spTree>
    <p:extLst>
      <p:ext uri="{BB962C8B-B14F-4D97-AF65-F5344CB8AC3E}">
        <p14:creationId xmlns:p14="http://schemas.microsoft.com/office/powerpoint/2010/main" val="48927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39</a:t>
            </a:fld>
            <a:endParaRPr lang="en-US"/>
          </a:p>
        </p:txBody>
      </p:sp>
    </p:spTree>
    <p:extLst>
      <p:ext uri="{BB962C8B-B14F-4D97-AF65-F5344CB8AC3E}">
        <p14:creationId xmlns:p14="http://schemas.microsoft.com/office/powerpoint/2010/main" val="405867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Assurance 16</a:t>
            </a:r>
          </a:p>
          <a:p>
            <a:pPr lvl="1"/>
            <a:r>
              <a:rPr lang="en-US" dirty="0" smtClean="0"/>
              <a:t>What is it?</a:t>
            </a:r>
          </a:p>
          <a:p>
            <a:pPr lvl="1"/>
            <a:r>
              <a:rPr lang="en-US" dirty="0" smtClean="0"/>
              <a:t>What does it allow you to do?</a:t>
            </a:r>
          </a:p>
          <a:p>
            <a:pPr lvl="1"/>
            <a:r>
              <a:rPr lang="en-US" dirty="0" smtClean="0"/>
              <a:t>What does it require you to do?</a:t>
            </a:r>
          </a:p>
          <a:p>
            <a:r>
              <a:rPr lang="en-US" dirty="0" smtClean="0"/>
              <a:t>Evaluating Assurance 16</a:t>
            </a:r>
          </a:p>
          <a:p>
            <a:pPr lvl="1"/>
            <a:r>
              <a:rPr lang="en-US" dirty="0" smtClean="0"/>
              <a:t>Why evaluate?</a:t>
            </a:r>
          </a:p>
          <a:p>
            <a:pPr lvl="1"/>
            <a:r>
              <a:rPr lang="en-US" dirty="0" smtClean="0"/>
              <a:t>What is a logic model?</a:t>
            </a:r>
          </a:p>
          <a:p>
            <a:pPr lvl="1"/>
            <a:r>
              <a:rPr lang="en-US" dirty="0" smtClean="0"/>
              <a:t>Why do I need a data tracking system?</a:t>
            </a:r>
          </a:p>
          <a:p>
            <a:pPr lvl="1"/>
            <a:r>
              <a:rPr lang="en-US" dirty="0" smtClean="0"/>
              <a:t>How can I conduct a process evaluation?</a:t>
            </a:r>
          </a:p>
          <a:p>
            <a:pPr lvl="1"/>
            <a:r>
              <a:rPr lang="en-US" dirty="0" smtClean="0"/>
              <a:t>How can I conduct an impact evaluation?</a:t>
            </a:r>
          </a:p>
          <a:p>
            <a:pPr lvl="1"/>
            <a:r>
              <a:rPr lang="en-US" dirty="0" smtClean="0"/>
              <a:t>How can I integrate Assurance 16 into Performance Management?</a:t>
            </a:r>
          </a:p>
          <a:p>
            <a:r>
              <a:rPr lang="en-US" dirty="0" smtClean="0"/>
              <a:t>Questions and Answers</a:t>
            </a:r>
          </a:p>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a:t>
            </a:fld>
            <a:endParaRPr lang="en-US"/>
          </a:p>
        </p:txBody>
      </p:sp>
    </p:spTree>
    <p:extLst>
      <p:ext uri="{BB962C8B-B14F-4D97-AF65-F5344CB8AC3E}">
        <p14:creationId xmlns:p14="http://schemas.microsoft.com/office/powerpoint/2010/main" val="620499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Jamia –</a:t>
            </a:r>
          </a:p>
          <a:p>
            <a:r>
              <a:rPr lang="en-US" dirty="0" smtClean="0"/>
              <a:t>Ask the audience</a:t>
            </a:r>
            <a:r>
              <a:rPr lang="en-US" baseline="0" dirty="0" smtClean="0"/>
              <a:t> who uses Assurance 16</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a:t>
            </a:fld>
            <a:endParaRPr lang="en-US"/>
          </a:p>
        </p:txBody>
      </p:sp>
    </p:spTree>
    <p:extLst>
      <p:ext uri="{BB962C8B-B14F-4D97-AF65-F5344CB8AC3E}">
        <p14:creationId xmlns:p14="http://schemas.microsoft.com/office/powerpoint/2010/main" val="2608790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6</a:t>
            </a:fld>
            <a:endParaRPr lang="en-US"/>
          </a:p>
        </p:txBody>
      </p:sp>
    </p:spTree>
    <p:extLst>
      <p:ext uri="{BB962C8B-B14F-4D97-AF65-F5344CB8AC3E}">
        <p14:creationId xmlns:p14="http://schemas.microsoft.com/office/powerpoint/2010/main" val="340902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 states, 28 tribes and 2 territories are spending LIHEAP funds on Assurance 16 activities – according to the 2016 model plans</a:t>
            </a:r>
          </a:p>
          <a:p>
            <a:endParaRPr lang="en-US" dirty="0" smtClean="0"/>
          </a:p>
          <a:p>
            <a:r>
              <a:rPr lang="en-US" dirty="0" smtClean="0"/>
              <a:t>Tribes and territories do not submit the grantee survey (so we cannot track their spending)</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7</a:t>
            </a:fld>
            <a:endParaRPr lang="en-US"/>
          </a:p>
        </p:txBody>
      </p:sp>
    </p:spTree>
    <p:extLst>
      <p:ext uri="{BB962C8B-B14F-4D97-AF65-F5344CB8AC3E}">
        <p14:creationId xmlns:p14="http://schemas.microsoft.com/office/powerpoint/2010/main" val="932902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9</a:t>
            </a:fld>
            <a:endParaRPr lang="en-US"/>
          </a:p>
        </p:txBody>
      </p:sp>
    </p:spTree>
    <p:extLst>
      <p:ext uri="{BB962C8B-B14F-4D97-AF65-F5344CB8AC3E}">
        <p14:creationId xmlns:p14="http://schemas.microsoft.com/office/powerpoint/2010/main" val="1185122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13</a:t>
            </a:fld>
            <a:endParaRPr lang="en-US"/>
          </a:p>
        </p:txBody>
      </p:sp>
    </p:spTree>
    <p:extLst>
      <p:ext uri="{BB962C8B-B14F-4D97-AF65-F5344CB8AC3E}">
        <p14:creationId xmlns:p14="http://schemas.microsoft.com/office/powerpoint/2010/main" val="902666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18</a:t>
            </a:fld>
            <a:endParaRPr lang="en-US"/>
          </a:p>
        </p:txBody>
      </p:sp>
    </p:spTree>
    <p:extLst>
      <p:ext uri="{BB962C8B-B14F-4D97-AF65-F5344CB8AC3E}">
        <p14:creationId xmlns:p14="http://schemas.microsoft.com/office/powerpoint/2010/main" val="64238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24</a:t>
            </a:fld>
            <a:endParaRPr lang="en-US"/>
          </a:p>
        </p:txBody>
      </p:sp>
    </p:spTree>
    <p:extLst>
      <p:ext uri="{BB962C8B-B14F-4D97-AF65-F5344CB8AC3E}">
        <p14:creationId xmlns:p14="http://schemas.microsoft.com/office/powerpoint/2010/main" val="428909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ctrTitle"/>
          </p:nvPr>
        </p:nvSpPr>
        <p:spPr>
          <a:xfrm>
            <a:off x="685800" y="2057399"/>
            <a:ext cx="7772400" cy="1847851"/>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1910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0186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376736"/>
            <a:ext cx="5486400" cy="33508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8"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378116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9"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46768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p:nvPr>
        </p:nvSpPr>
        <p:spPr>
          <a:xfrm>
            <a:off x="1277144" y="3438525"/>
            <a:ext cx="6589713" cy="1362075"/>
          </a:xfrm>
        </p:spPr>
        <p:txBody>
          <a:bodyPr anchor="t">
            <a:normAutofit/>
          </a:bodyPr>
          <a:lstStyle>
            <a:lvl1pPr algn="ctr">
              <a:defRPr sz="3600" b="1" cap="all">
                <a:solidFill>
                  <a:schemeClr val="accent6">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77144" y="1938338"/>
            <a:ext cx="6589713" cy="1500187"/>
          </a:xfrm>
        </p:spPr>
        <p:txBody>
          <a:bodyPr anchor="b"/>
          <a:lstStyle>
            <a:lvl1pPr marL="0" indent="0" algn="ctr">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10"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72851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10"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74011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10"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12" name="Slide Number Placeholder 6"/>
          <p:cNvSpPr>
            <a:spLocks noGrp="1"/>
          </p:cNvSpPr>
          <p:nvPr>
            <p:ph type="sldNum" sz="quarter" idx="12"/>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4127938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Title 1"/>
          <p:cNvSpPr>
            <a:spLocks noGrp="1"/>
          </p:cNvSpPr>
          <p:nvPr>
            <p:ph type="title"/>
          </p:nvPr>
        </p:nvSpPr>
        <p:spPr>
          <a:xfrm>
            <a:off x="628650" y="17990"/>
            <a:ext cx="8515350" cy="1325563"/>
          </a:xfrm>
        </p:spPr>
        <p:txBody>
          <a:bodyPr/>
          <a:lstStyle>
            <a:lvl1pPr algn="l">
              <a:defRPr/>
            </a:lvl1pPr>
          </a:lstStyle>
          <a:p>
            <a:r>
              <a:rPr lang="en-US" dirty="0" smtClean="0"/>
              <a:t>Click to edit Master title style</a:t>
            </a:r>
            <a:endParaRPr lang="en-US" dirty="0"/>
          </a:p>
        </p:txBody>
      </p:sp>
      <p:sp>
        <p:nvSpPr>
          <p:cNvPr id="8"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29095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267662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You">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447800" y="1387867"/>
            <a:ext cx="6477000" cy="4173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Footer Placeholder 2"/>
          <p:cNvSpPr>
            <a:spLocks noGrp="1"/>
          </p:cNvSpPr>
          <p:nvPr>
            <p:ph type="ftr" sz="quarter" idx="11"/>
          </p:nvPr>
        </p:nvSpPr>
        <p:spPr/>
        <p:txBody>
          <a:bodyPr/>
          <a:lstStyle>
            <a:lvl1pPr>
              <a:defRPr>
                <a:solidFill>
                  <a:schemeClr val="accent6">
                    <a:lumMod val="20000"/>
                    <a:lumOff val="80000"/>
                  </a:schemeClr>
                </a:solidFill>
              </a:defRPr>
            </a:lvl1pPr>
          </a:lstStyle>
          <a:p>
            <a:endParaRPr lang="en-US" dirty="0"/>
          </a:p>
        </p:txBody>
      </p:sp>
      <p:sp>
        <p:nvSpPr>
          <p:cNvPr id="6"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301932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356189"/>
            <a:ext cx="5111750" cy="476997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3200400"/>
            <a:ext cx="3008313" cy="2925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8"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97667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752600"/>
            <a:ext cx="81534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38180971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r"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b="1" kern="1200">
          <a:solidFill>
            <a:schemeClr val="accent6">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accent6">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6">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liheap.ncat.org/pubs/LCIssueBriefs/A16/MN_A16_manual2014.pdf" TargetMode="External"/><Relationship Id="rId2" Type="http://schemas.openxmlformats.org/officeDocument/2006/relationships/hyperlink" Target="http://liheap.ncat.org/pubs/LCIssueBriefs/A16/A16andOutreachActivitiesReport.docx" TargetMode="External"/><Relationship Id="rId1" Type="http://schemas.openxmlformats.org/officeDocument/2006/relationships/slideLayout" Target="../slideLayouts/slideLayout2.xml"/><Relationship Id="rId4" Type="http://schemas.openxmlformats.org/officeDocument/2006/relationships/hyperlink" Target="http://liheap.ncat.org/pubs/LCIssueBriefs/A16/MN_A16_Report.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liheap.ncat.org/pubs/LCIssueBriefs/INA16presentation.pdf" TargetMode="External"/><Relationship Id="rId2" Type="http://schemas.openxmlformats.org/officeDocument/2006/relationships/hyperlink" Target="http://liheap.ncat.org/pubs/LCIssueBriefs/A16/DE_MOU_SOV_OCS.docx" TargetMode="External"/><Relationship Id="rId1" Type="http://schemas.openxmlformats.org/officeDocument/2006/relationships/slideLayout" Target="../slideLayouts/slideLayout2.xml"/><Relationship Id="rId4" Type="http://schemas.openxmlformats.org/officeDocument/2006/relationships/hyperlink" Target="http://liheap.ncat.org/pubs/LCIssueBriefs/A16/Indiana_REACH_eval.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www.liheapch.acf.hhs.gov/docs/Admincosts.pdf" TargetMode="External"/><Relationship Id="rId2" Type="http://schemas.openxmlformats.org/officeDocument/2006/relationships/hyperlink" Target="http://www.acf.hhs.gov/programs/ocs/resource/liheap-im-on-costs-for-planning-and-administration-updated-information"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Evaluation of Assurance 16 Programs</a:t>
            </a:r>
            <a:endParaRPr lang="en-US" dirty="0"/>
          </a:p>
        </p:txBody>
      </p:sp>
      <p:sp>
        <p:nvSpPr>
          <p:cNvPr id="3" name="Subtitle 2"/>
          <p:cNvSpPr>
            <a:spLocks noGrp="1"/>
          </p:cNvSpPr>
          <p:nvPr>
            <p:ph type="subTitle" idx="1"/>
          </p:nvPr>
        </p:nvSpPr>
        <p:spPr/>
        <p:txBody>
          <a:bodyPr/>
          <a:lstStyle/>
          <a:p>
            <a:r>
              <a:rPr lang="en-US" b="0" i="1" dirty="0" smtClean="0"/>
              <a:t> Kate Thomas and Melissa Torgerson</a:t>
            </a:r>
          </a:p>
        </p:txBody>
      </p:sp>
    </p:spTree>
    <p:extLst>
      <p:ext uri="{BB962C8B-B14F-4D97-AF65-F5344CB8AC3E}">
        <p14:creationId xmlns:p14="http://schemas.microsoft.com/office/powerpoint/2010/main" val="3544216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382000" cy="4373563"/>
          </a:xfrm>
        </p:spPr>
        <p:txBody>
          <a:bodyPr>
            <a:noAutofit/>
          </a:bodyPr>
          <a:lstStyle/>
          <a:p>
            <a:r>
              <a:rPr lang="en-US" dirty="0" smtClean="0"/>
              <a:t>Why should I evaluate my Assurance 16 program?</a:t>
            </a:r>
          </a:p>
          <a:p>
            <a:pPr lvl="1"/>
            <a:r>
              <a:rPr lang="en-US" dirty="0" smtClean="0"/>
              <a:t>25 grantees reported spending over $40 million in FY 2014. At an average benefit of $500 per household, the program could have served 80,000 more households if there were no spending on Assurance 16.</a:t>
            </a:r>
            <a:br>
              <a:rPr lang="en-US" dirty="0" smtClean="0"/>
            </a:br>
            <a:endParaRPr lang="en-US" dirty="0" smtClean="0"/>
          </a:p>
          <a:p>
            <a:pPr lvl="1"/>
            <a:r>
              <a:rPr lang="en-US" dirty="0" smtClean="0"/>
              <a:t>11 grantees reported spending over $1 million in FY 2014. At an average benefit of $500 per household, each of those programs could have served at least 2,000 more households if there were no spending on Assurance 16.</a:t>
            </a:r>
            <a:br>
              <a:rPr lang="en-US" dirty="0" smtClean="0"/>
            </a:br>
            <a:endParaRPr lang="en-US" dirty="0" smtClean="0"/>
          </a:p>
          <a:p>
            <a:pPr lvl="1"/>
            <a:r>
              <a:rPr lang="en-US" dirty="0" smtClean="0"/>
              <a:t>If a grantee is going to spend a substantial amount of funding on A16 activities, they should have some confidence that the program is making a difference. </a:t>
            </a:r>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10</a:t>
            </a:fld>
            <a:endParaRPr lang="en-US" sz="1400" dirty="0">
              <a:solidFill>
                <a:schemeClr val="accent6">
                  <a:lumMod val="75000"/>
                </a:schemeClr>
              </a:solidFill>
            </a:endParaRPr>
          </a:p>
        </p:txBody>
      </p:sp>
    </p:spTree>
    <p:extLst>
      <p:ext uri="{BB962C8B-B14F-4D97-AF65-F5344CB8AC3E}">
        <p14:creationId xmlns:p14="http://schemas.microsoft.com/office/powerpoint/2010/main" val="3475227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can I evaluate my Assurance 16 program?</a:t>
            </a:r>
          </a:p>
          <a:p>
            <a:pPr lvl="1"/>
            <a:r>
              <a:rPr lang="en-US" b="1" dirty="0" smtClean="0"/>
              <a:t>Logic Model: </a:t>
            </a:r>
            <a:r>
              <a:rPr lang="en-US" dirty="0" smtClean="0"/>
              <a:t>Work with your </a:t>
            </a:r>
            <a:r>
              <a:rPr lang="en-US" dirty="0" err="1" smtClean="0"/>
              <a:t>subgrantees</a:t>
            </a:r>
            <a:r>
              <a:rPr lang="en-US" dirty="0" smtClean="0"/>
              <a:t> to document the following … What problem are you trying to solve? What resources are you going to use? What services are you going to deliver? What change do you expect to effect? What impact do you expect that to have on the client? What impact do you expect that to have on the need for LIHEAP assistance?</a:t>
            </a:r>
            <a:br>
              <a:rPr lang="en-US" dirty="0" smtClean="0"/>
            </a:br>
            <a:endParaRPr lang="en-US" dirty="0" smtClean="0"/>
          </a:p>
          <a:p>
            <a:pPr lvl="1"/>
            <a:r>
              <a:rPr lang="en-US" b="1" dirty="0" smtClean="0"/>
              <a:t>Data Tracking System: </a:t>
            </a:r>
            <a:r>
              <a:rPr lang="en-US" dirty="0" smtClean="0"/>
              <a:t>Set up a data tracking system that allows you to see who was served and what services they received, and that allows you to conduct follow-up research to measure program impacts.</a:t>
            </a:r>
            <a:endParaRPr lang="en-US" b="1" dirty="0" smtClean="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11</a:t>
            </a:fld>
            <a:endParaRPr lang="en-US" sz="1400" dirty="0">
              <a:solidFill>
                <a:schemeClr val="accent6">
                  <a:lumMod val="75000"/>
                </a:schemeClr>
              </a:solidFill>
            </a:endParaRPr>
          </a:p>
        </p:txBody>
      </p:sp>
    </p:spTree>
    <p:extLst>
      <p:ext uri="{BB962C8B-B14F-4D97-AF65-F5344CB8AC3E}">
        <p14:creationId xmlns:p14="http://schemas.microsoft.com/office/powerpoint/2010/main" val="2009079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can I evaluate my Assurance 16 program? (continued)</a:t>
            </a:r>
          </a:p>
          <a:p>
            <a:pPr lvl="1"/>
            <a:r>
              <a:rPr lang="en-US" b="1" dirty="0" smtClean="0"/>
              <a:t>Process Evaluation:</a:t>
            </a:r>
            <a:r>
              <a:rPr lang="en-US" dirty="0" smtClean="0"/>
              <a:t> Collect information that helps you to understand whether the program appears to be working as planned.</a:t>
            </a:r>
            <a:br>
              <a:rPr lang="en-US" dirty="0" smtClean="0"/>
            </a:br>
            <a:endParaRPr lang="en-US" dirty="0" smtClean="0"/>
          </a:p>
          <a:p>
            <a:pPr lvl="1"/>
            <a:r>
              <a:rPr lang="en-US" b="1" dirty="0" smtClean="0"/>
              <a:t>Impact Evaluation: </a:t>
            </a:r>
            <a:r>
              <a:rPr lang="en-US" dirty="0" smtClean="0"/>
              <a:t>Collect information that helps you to document what impact the program has on households’ needs for energy assistance.</a:t>
            </a:r>
            <a:br>
              <a:rPr lang="en-US" dirty="0" smtClean="0"/>
            </a:br>
            <a:endParaRPr lang="en-US" dirty="0" smtClean="0"/>
          </a:p>
          <a:p>
            <a:pPr lvl="1"/>
            <a:r>
              <a:rPr lang="en-US" b="1" dirty="0" smtClean="0"/>
              <a:t>Performance Management:</a:t>
            </a:r>
            <a:r>
              <a:rPr lang="en-US" dirty="0" smtClean="0"/>
              <a:t> Incorporate what you learn into your LIHEAP Performance Management plan to maximize the impact of the overall LIHEAP program by making use of A16 services.</a:t>
            </a:r>
            <a:endParaRPr lang="en-US" b="1" dirty="0" smtClean="0"/>
          </a:p>
          <a:p>
            <a:pPr marL="457200" lvl="1" indent="0">
              <a:buNone/>
            </a:pPr>
            <a:endParaRPr lang="en-US" i="1" dirty="0" smtClean="0"/>
          </a:p>
          <a:p>
            <a:pPr lvl="1"/>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12</a:t>
            </a:fld>
            <a:endParaRPr lang="en-US" sz="1400" dirty="0">
              <a:solidFill>
                <a:schemeClr val="accent6">
                  <a:lumMod val="75000"/>
                </a:schemeClr>
              </a:solidFill>
            </a:endParaRPr>
          </a:p>
        </p:txBody>
      </p:sp>
    </p:spTree>
    <p:extLst>
      <p:ext uri="{BB962C8B-B14F-4D97-AF65-F5344CB8AC3E}">
        <p14:creationId xmlns:p14="http://schemas.microsoft.com/office/powerpoint/2010/main" val="1100275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200400"/>
            <a:ext cx="6589713" cy="1362075"/>
          </a:xfrm>
        </p:spPr>
        <p:txBody>
          <a:bodyPr/>
          <a:lstStyle/>
          <a:p>
            <a:pPr lvl="0"/>
            <a:r>
              <a:rPr lang="en-US" dirty="0" smtClean="0"/>
              <a:t>Evaluating assurance 16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13</a:t>
            </a:fld>
            <a:endParaRPr lang="en-US" sz="1400" dirty="0">
              <a:solidFill>
                <a:schemeClr val="accent6">
                  <a:lumMod val="75000"/>
                </a:schemeClr>
              </a:solidFill>
            </a:endParaRPr>
          </a:p>
        </p:txBody>
      </p:sp>
    </p:spTree>
    <p:extLst>
      <p:ext uri="{BB962C8B-B14F-4D97-AF65-F5344CB8AC3E}">
        <p14:creationId xmlns:p14="http://schemas.microsoft.com/office/powerpoint/2010/main" val="321507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Logic Model Basics</a:t>
            </a:r>
          </a:p>
          <a:p>
            <a:pPr lvl="1"/>
            <a:r>
              <a:rPr lang="en-US" b="1" dirty="0" smtClean="0"/>
              <a:t>Problem Statement: </a:t>
            </a:r>
            <a:r>
              <a:rPr lang="en-US" dirty="0" smtClean="0"/>
              <a:t>Clearly state the problem that you are trying to solve. {e.g. Client uses check cashing service.}</a:t>
            </a:r>
            <a:br>
              <a:rPr lang="en-US" dirty="0" smtClean="0"/>
            </a:br>
            <a:endParaRPr lang="en-US" dirty="0"/>
          </a:p>
          <a:p>
            <a:pPr lvl="1"/>
            <a:r>
              <a:rPr lang="en-US" b="1" dirty="0" smtClean="0"/>
              <a:t>Strategy:</a:t>
            </a:r>
            <a:r>
              <a:rPr lang="en-US" dirty="0" smtClean="0"/>
              <a:t> Identify the specific service that is going to be applied and how it should help to resolve the problem. {e.g., Help client to access free checking services available to low-income fixed income.}</a:t>
            </a:r>
            <a:br>
              <a:rPr lang="en-US" dirty="0" smtClean="0"/>
            </a:br>
            <a:endParaRPr lang="en-US" dirty="0" smtClean="0"/>
          </a:p>
          <a:p>
            <a:pPr lvl="1"/>
            <a:r>
              <a:rPr lang="en-US" b="1" dirty="0"/>
              <a:t>Outputs: </a:t>
            </a:r>
            <a:r>
              <a:rPr lang="en-US" dirty="0" smtClean="0"/>
              <a:t>Describe how you will document that the service was delivered to the clients in need. {e.g., Helped 100 clients complete the free checking account application.}</a:t>
            </a:r>
          </a:p>
        </p:txBody>
      </p:sp>
      <p:sp>
        <p:nvSpPr>
          <p:cNvPr id="4" name="Title 3"/>
          <p:cNvSpPr>
            <a:spLocks noGrp="1"/>
          </p:cNvSpPr>
          <p:nvPr>
            <p:ph type="title"/>
          </p:nvPr>
        </p:nvSpPr>
        <p:spPr/>
        <p:txBody>
          <a:bodyPr/>
          <a:lstStyle/>
          <a:p>
            <a:r>
              <a:rPr lang="en-US" dirty="0"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14</a:t>
            </a:fld>
            <a:endParaRPr lang="en-US" sz="1400" dirty="0">
              <a:solidFill>
                <a:schemeClr val="accent6">
                  <a:lumMod val="75000"/>
                </a:schemeClr>
              </a:solidFill>
            </a:endParaRPr>
          </a:p>
        </p:txBody>
      </p:sp>
    </p:spTree>
    <p:extLst>
      <p:ext uri="{BB962C8B-B14F-4D97-AF65-F5344CB8AC3E}">
        <p14:creationId xmlns:p14="http://schemas.microsoft.com/office/powerpoint/2010/main" val="2868216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Logic Model Basics (continued)</a:t>
            </a:r>
          </a:p>
          <a:p>
            <a:pPr lvl="1"/>
            <a:r>
              <a:rPr lang="en-US" b="1" dirty="0" smtClean="0"/>
              <a:t>Short-Term Outcomes: </a:t>
            </a:r>
            <a:r>
              <a:rPr lang="en-US" dirty="0" smtClean="0"/>
              <a:t>Document changes that are directly observable {e.g., 95 of 100 clients got free checking accounts.}</a:t>
            </a:r>
            <a:br>
              <a:rPr lang="en-US" dirty="0" smtClean="0"/>
            </a:br>
            <a:endParaRPr lang="en-US" dirty="0" smtClean="0"/>
          </a:p>
          <a:p>
            <a:pPr lvl="1"/>
            <a:r>
              <a:rPr lang="en-US" b="1" dirty="0" smtClean="0"/>
              <a:t>Intermediate-Term Outcomes: </a:t>
            </a:r>
            <a:r>
              <a:rPr lang="en-US" dirty="0" smtClean="0"/>
              <a:t>Document changes that occur over a longer time period {e.g., Six months later 50 of 100 clients paid energy bills and other bills with free checks instead of money orders.}</a:t>
            </a:r>
            <a:br>
              <a:rPr lang="en-US" dirty="0" smtClean="0"/>
            </a:br>
            <a:endParaRPr lang="en-US" dirty="0" smtClean="0"/>
          </a:p>
          <a:p>
            <a:pPr lvl="1"/>
            <a:r>
              <a:rPr lang="en-US" b="1" dirty="0" smtClean="0"/>
              <a:t>Impacts: </a:t>
            </a:r>
            <a:r>
              <a:rPr lang="en-US" dirty="0" smtClean="0"/>
              <a:t>Measure the impacts of the program over times. {e.g., Clients who got the service saved an average of $100 per year and had  5 percent lower shutoff rate than clients who did not get the service.}</a:t>
            </a:r>
            <a:endParaRPr lang="en-US" b="1" dirty="0" smtClean="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15</a:t>
            </a:fld>
            <a:endParaRPr lang="en-US" sz="1400" dirty="0">
              <a:solidFill>
                <a:schemeClr val="accent6">
                  <a:lumMod val="75000"/>
                </a:schemeClr>
              </a:solidFill>
            </a:endParaRPr>
          </a:p>
        </p:txBody>
      </p:sp>
    </p:spTree>
    <p:extLst>
      <p:ext uri="{BB962C8B-B14F-4D97-AF65-F5344CB8AC3E}">
        <p14:creationId xmlns:p14="http://schemas.microsoft.com/office/powerpoint/2010/main" val="4211795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In-Home Energy Education Program – Example of Logic Model Operationalized</a:t>
            </a:r>
          </a:p>
          <a:p>
            <a:pPr lvl="1"/>
            <a:r>
              <a:rPr lang="en-US" sz="1800" b="1" dirty="0" smtClean="0"/>
              <a:t>Problem Statement: </a:t>
            </a:r>
            <a:r>
              <a:rPr lang="en-US" sz="1800" dirty="0" smtClean="0"/>
              <a:t>Clients have high electric energy bills throughout the year, are accruing arrearages, and need crisis benefits when electric shutoff restrictions end.</a:t>
            </a:r>
            <a:br>
              <a:rPr lang="en-US" sz="1800" dirty="0" smtClean="0"/>
            </a:br>
            <a:endParaRPr lang="en-US" sz="1800" b="1" dirty="0" smtClean="0"/>
          </a:p>
          <a:p>
            <a:pPr lvl="1"/>
            <a:r>
              <a:rPr lang="en-US" sz="1800" b="1" dirty="0" smtClean="0"/>
              <a:t>Strategy:</a:t>
            </a:r>
            <a:r>
              <a:rPr lang="en-US" sz="1800" dirty="0" smtClean="0"/>
              <a:t> Conduct on-site energy education visit to identify the energy practices and equipment that cause high usage. Prioritize behavior changes that will have the greatest impact. Connect the client to utility programs that will furnish lighting and appliance replacements at no charge.</a:t>
            </a:r>
            <a:br>
              <a:rPr lang="en-US" sz="1800" dirty="0" smtClean="0"/>
            </a:br>
            <a:endParaRPr lang="en-US" sz="1800" dirty="0" smtClean="0"/>
          </a:p>
          <a:p>
            <a:pPr lvl="1"/>
            <a:r>
              <a:rPr lang="en-US" sz="1800" b="1" dirty="0" smtClean="0"/>
              <a:t>Outputs: </a:t>
            </a:r>
            <a:r>
              <a:rPr lang="en-US" sz="1800" dirty="0" smtClean="0"/>
              <a:t>Scheduled 125 on-site visits. Completed 105 on-site visits. Got behavioral change commitments from 102 clients. Identified available utility programs for 82 clients.</a:t>
            </a:r>
          </a:p>
        </p:txBody>
      </p:sp>
      <p:sp>
        <p:nvSpPr>
          <p:cNvPr id="4" name="Title 3"/>
          <p:cNvSpPr>
            <a:spLocks noGrp="1"/>
          </p:cNvSpPr>
          <p:nvPr>
            <p:ph type="title"/>
          </p:nvPr>
        </p:nvSpPr>
        <p:spPr/>
        <p:txBody>
          <a:bodyPr/>
          <a:lstStyle/>
          <a:p>
            <a:r>
              <a:rPr lang="en-US"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16</a:t>
            </a:fld>
            <a:endParaRPr lang="en-US" sz="1400" dirty="0">
              <a:solidFill>
                <a:schemeClr val="accent6">
                  <a:lumMod val="75000"/>
                </a:schemeClr>
              </a:solidFill>
            </a:endParaRPr>
          </a:p>
        </p:txBody>
      </p:sp>
    </p:spTree>
    <p:extLst>
      <p:ext uri="{BB962C8B-B14F-4D97-AF65-F5344CB8AC3E}">
        <p14:creationId xmlns:p14="http://schemas.microsoft.com/office/powerpoint/2010/main" val="2132519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In-Home Energy Education Program – Example of Logic Model Operationalized (continued)</a:t>
            </a:r>
          </a:p>
          <a:p>
            <a:pPr lvl="1"/>
            <a:r>
              <a:rPr lang="en-US" sz="1800" b="1" dirty="0" smtClean="0"/>
              <a:t>Short-Term Outcomes: </a:t>
            </a:r>
            <a:r>
              <a:rPr lang="en-US" sz="1800" dirty="0" smtClean="0"/>
              <a:t>Follow-up surveys found that 75 of 102 clients who made commitments are keeping the commitments. 62 clients received low-cost measures from the utility company (e.g., light bulbs and showerheads). 22 clients received major appliances (e.g., refrigerators and clothes washers). 12 clients received utility weatherization services. </a:t>
            </a:r>
            <a:r>
              <a:rPr lang="en-US" sz="1000" dirty="0" smtClean="0"/>
              <a:t/>
            </a:r>
            <a:br>
              <a:rPr lang="en-US" sz="1000" dirty="0" smtClean="0"/>
            </a:br>
            <a:endParaRPr lang="en-US" sz="1000" dirty="0" smtClean="0"/>
          </a:p>
          <a:p>
            <a:pPr lvl="1"/>
            <a:r>
              <a:rPr lang="en-US" sz="1800" b="1" dirty="0" smtClean="0"/>
              <a:t>Intermediate-Term Outcomes: </a:t>
            </a:r>
            <a:r>
              <a:rPr lang="en-US" sz="1800" dirty="0" smtClean="0"/>
              <a:t>One year later, obtained energy bills for 70 participating clients and found that average gas usage declined by 5% (20% for weatherization services) and average electric usage declined by 7% (15% for appliances). </a:t>
            </a:r>
            <a:r>
              <a:rPr lang="en-US" sz="1000" dirty="0" smtClean="0"/>
              <a:t/>
            </a:r>
            <a:br>
              <a:rPr lang="en-US" sz="1000" dirty="0" smtClean="0"/>
            </a:br>
            <a:endParaRPr lang="en-US" sz="1000" dirty="0" smtClean="0"/>
          </a:p>
          <a:p>
            <a:pPr lvl="1"/>
            <a:r>
              <a:rPr lang="en-US" sz="1800" b="1" dirty="0" smtClean="0"/>
              <a:t>Impacts: </a:t>
            </a:r>
            <a:r>
              <a:rPr lang="en-US" sz="1800" dirty="0" smtClean="0"/>
              <a:t>Only 25% of clients who got service used Crisis Assistance in the next program year, while 75% of clients who did not get service used Crisis Assistance in the next program year.</a:t>
            </a:r>
          </a:p>
          <a:p>
            <a:pPr marL="457200" lvl="1" indent="0">
              <a:buNone/>
            </a:pPr>
            <a:endParaRPr lang="en-US" sz="1600" dirty="0"/>
          </a:p>
        </p:txBody>
      </p:sp>
      <p:sp>
        <p:nvSpPr>
          <p:cNvPr id="4" name="Title 3"/>
          <p:cNvSpPr>
            <a:spLocks noGrp="1"/>
          </p:cNvSpPr>
          <p:nvPr>
            <p:ph type="title"/>
          </p:nvPr>
        </p:nvSpPr>
        <p:spPr/>
        <p:txBody>
          <a:bodyPr/>
          <a:lstStyle/>
          <a:p>
            <a:r>
              <a:rPr lang="en-US"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17</a:t>
            </a:fld>
            <a:endParaRPr lang="en-US" sz="1400" dirty="0">
              <a:solidFill>
                <a:schemeClr val="accent6">
                  <a:lumMod val="75000"/>
                </a:schemeClr>
              </a:solidFill>
            </a:endParaRPr>
          </a:p>
        </p:txBody>
      </p:sp>
    </p:spTree>
    <p:extLst>
      <p:ext uri="{BB962C8B-B14F-4D97-AF65-F5344CB8AC3E}">
        <p14:creationId xmlns:p14="http://schemas.microsoft.com/office/powerpoint/2010/main" val="4031581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18</a:t>
            </a:fld>
            <a:endParaRPr lang="en-US" sz="1400" dirty="0">
              <a:solidFill>
                <a:schemeClr val="accent6">
                  <a:lumMod val="75000"/>
                </a:schemeClr>
              </a:solidFill>
            </a:endParaRPr>
          </a:p>
        </p:txBody>
      </p:sp>
    </p:spTree>
    <p:extLst>
      <p:ext uri="{BB962C8B-B14F-4D97-AF65-F5344CB8AC3E}">
        <p14:creationId xmlns:p14="http://schemas.microsoft.com/office/powerpoint/2010/main" val="2936938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Data Tracking System – What information do I need?</a:t>
            </a:r>
          </a:p>
          <a:p>
            <a:pPr lvl="1"/>
            <a:r>
              <a:rPr lang="en-US" b="1" dirty="0" smtClean="0"/>
              <a:t>Demographics: </a:t>
            </a:r>
            <a:r>
              <a:rPr lang="en-US" dirty="0" smtClean="0"/>
              <a:t>Record the key information about this household, including income, household size, and vulnerability status for individuals.</a:t>
            </a:r>
          </a:p>
          <a:p>
            <a:pPr lvl="1"/>
            <a:r>
              <a:rPr lang="en-US" b="1" dirty="0" smtClean="0"/>
              <a:t>Baseline Status: </a:t>
            </a:r>
            <a:r>
              <a:rPr lang="en-US" dirty="0" smtClean="0"/>
              <a:t>Document the baseline status for the individual to document their need for the service.</a:t>
            </a:r>
          </a:p>
          <a:p>
            <a:pPr lvl="1"/>
            <a:r>
              <a:rPr lang="en-US" b="1" dirty="0" smtClean="0"/>
              <a:t>Service Delivery: </a:t>
            </a:r>
            <a:r>
              <a:rPr lang="en-US" dirty="0" smtClean="0"/>
              <a:t>What service did they get? When did they get it? Who delivered it?</a:t>
            </a:r>
            <a:endParaRPr lang="en-US" b="1" dirty="0"/>
          </a:p>
          <a:p>
            <a:pPr lvl="1"/>
            <a:r>
              <a:rPr lang="en-US" b="1" dirty="0" smtClean="0"/>
              <a:t>Program Outputs:</a:t>
            </a:r>
            <a:r>
              <a:rPr lang="en-US" dirty="0" smtClean="0"/>
              <a:t> Make sure that you input all immediate outputs of the service. Applications completed. Client commitments. Appointments scheduled.</a:t>
            </a:r>
          </a:p>
          <a:p>
            <a:pPr lvl="1"/>
            <a:r>
              <a:rPr lang="en-US" b="1" dirty="0" smtClean="0"/>
              <a:t>Program Outcomes: </a:t>
            </a:r>
            <a:r>
              <a:rPr lang="en-US" dirty="0" smtClean="0"/>
              <a:t>Set up a place to record program outcomes, even if you might not be able to record those outcomes for all clients.</a:t>
            </a:r>
            <a:endParaRPr lang="en-US" b="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19</a:t>
            </a:fld>
            <a:endParaRPr lang="en-US" sz="1400" dirty="0">
              <a:solidFill>
                <a:schemeClr val="accent6">
                  <a:lumMod val="75000"/>
                </a:schemeClr>
              </a:solidFill>
            </a:endParaRPr>
          </a:p>
        </p:txBody>
      </p:sp>
    </p:spTree>
    <p:extLst>
      <p:ext uri="{BB962C8B-B14F-4D97-AF65-F5344CB8AC3E}">
        <p14:creationId xmlns:p14="http://schemas.microsoft.com/office/powerpoint/2010/main" val="250385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1600200"/>
            <a:ext cx="8153400" cy="4373563"/>
          </a:xfrm>
        </p:spPr>
        <p:txBody>
          <a:bodyPr>
            <a:noAutofit/>
          </a:bodyPr>
          <a:lstStyle/>
          <a:p>
            <a:r>
              <a:rPr lang="en-US" dirty="0" smtClean="0"/>
              <a:t>Understanding Assurance 16</a:t>
            </a:r>
          </a:p>
          <a:p>
            <a:r>
              <a:rPr lang="en-US" dirty="0" smtClean="0"/>
              <a:t>Evaluating Assurance 16</a:t>
            </a:r>
          </a:p>
          <a:p>
            <a:r>
              <a:rPr lang="en-US" dirty="0" smtClean="0"/>
              <a:t>Questions and Answers</a:t>
            </a:r>
            <a:endParaRPr lang="en-US" dirty="0"/>
          </a:p>
        </p:txBody>
      </p:sp>
      <p:sp>
        <p:nvSpPr>
          <p:cNvPr id="4" name="Title 3"/>
          <p:cNvSpPr>
            <a:spLocks noGrp="1"/>
          </p:cNvSpPr>
          <p:nvPr>
            <p:ph type="title"/>
          </p:nvPr>
        </p:nvSpPr>
        <p:spPr/>
        <p:txBody>
          <a:bodyPr/>
          <a:lstStyle/>
          <a:p>
            <a:r>
              <a:rPr lang="en-US" smtClean="0"/>
              <a:t>Agenda</a:t>
            </a:r>
            <a:endParaRPr lang="en-US" dirty="0"/>
          </a:p>
        </p:txBody>
      </p:sp>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a:t>
            </a:fld>
            <a:endParaRPr lang="en-US" sz="1400" dirty="0">
              <a:solidFill>
                <a:schemeClr val="accent6">
                  <a:lumMod val="75000"/>
                </a:schemeClr>
              </a:solidFill>
            </a:endParaRPr>
          </a:p>
        </p:txBody>
      </p:sp>
    </p:spTree>
    <p:extLst>
      <p:ext uri="{BB962C8B-B14F-4D97-AF65-F5344CB8AC3E}">
        <p14:creationId xmlns:p14="http://schemas.microsoft.com/office/powerpoint/2010/main" val="3959857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Data Tracking System</a:t>
            </a:r>
          </a:p>
          <a:p>
            <a:pPr lvl="1"/>
            <a:r>
              <a:rPr lang="en-US" b="1" dirty="0" smtClean="0"/>
              <a:t>Integrated System: </a:t>
            </a:r>
            <a:r>
              <a:rPr lang="en-US" dirty="0" smtClean="0"/>
              <a:t>For a large-scale ongoing A16 program, build the A16 data tracking into your client database.</a:t>
            </a:r>
          </a:p>
          <a:p>
            <a:pPr lvl="2"/>
            <a:r>
              <a:rPr lang="en-US" b="1" dirty="0" smtClean="0"/>
              <a:t>Targeting: </a:t>
            </a:r>
            <a:r>
              <a:rPr lang="en-US" dirty="0" smtClean="0"/>
              <a:t>Allows you to use LIHEAP intake and benefit information on clients to target services to appropriate clients. Example: Target financial counseling to clients who use Crisis benefits two years in a row. </a:t>
            </a:r>
            <a:br>
              <a:rPr lang="en-US" dirty="0" smtClean="0"/>
            </a:br>
            <a:endParaRPr lang="en-US" dirty="0" smtClean="0"/>
          </a:p>
          <a:p>
            <a:pPr lvl="2"/>
            <a:r>
              <a:rPr lang="en-US" b="1" dirty="0" smtClean="0"/>
              <a:t>Analysis: </a:t>
            </a:r>
            <a:r>
              <a:rPr lang="en-US" dirty="0" smtClean="0"/>
              <a:t>All of the data is in one place, making it easier to look at differential program impacts by client characteristics and status. </a:t>
            </a:r>
            <a:br>
              <a:rPr lang="en-US" dirty="0" smtClean="0"/>
            </a:br>
            <a:endParaRPr lang="en-US" dirty="0" smtClean="0"/>
          </a:p>
          <a:p>
            <a:pPr lvl="2"/>
            <a:r>
              <a:rPr lang="en-US" b="1" dirty="0" smtClean="0"/>
              <a:t>Reporting: </a:t>
            </a:r>
            <a:r>
              <a:rPr lang="en-US" dirty="0" smtClean="0"/>
              <a:t>Integrates A16 reporting into the systems from which other grantee reports are developed. </a:t>
            </a:r>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20</a:t>
            </a:fld>
            <a:endParaRPr lang="en-US" sz="1400" dirty="0">
              <a:solidFill>
                <a:schemeClr val="accent6">
                  <a:lumMod val="75000"/>
                </a:schemeClr>
              </a:solidFill>
            </a:endParaRPr>
          </a:p>
        </p:txBody>
      </p:sp>
    </p:spTree>
    <p:extLst>
      <p:ext uri="{BB962C8B-B14F-4D97-AF65-F5344CB8AC3E}">
        <p14:creationId xmlns:p14="http://schemas.microsoft.com/office/powerpoint/2010/main" val="3452804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Data Tracking System</a:t>
            </a:r>
          </a:p>
          <a:p>
            <a:pPr lvl="1"/>
            <a:r>
              <a:rPr lang="en-US" b="1" dirty="0" smtClean="0"/>
              <a:t>Stand-Alone System:</a:t>
            </a:r>
            <a:r>
              <a:rPr lang="en-US" dirty="0" smtClean="0"/>
              <a:t> For pilot programs, or for grantees who encourage each sub-grantee to develop their own program that takes advantage of local resources.</a:t>
            </a:r>
          </a:p>
          <a:p>
            <a:pPr lvl="2"/>
            <a:r>
              <a:rPr lang="en-US" b="1" dirty="0" smtClean="0"/>
              <a:t>Flexibility: </a:t>
            </a:r>
            <a:r>
              <a:rPr lang="en-US" dirty="0" smtClean="0"/>
              <a:t>Allows each subgrantee to specify the information their system will track.</a:t>
            </a:r>
            <a:br>
              <a:rPr lang="en-US" dirty="0" smtClean="0"/>
            </a:br>
            <a:endParaRPr lang="en-US" dirty="0" smtClean="0"/>
          </a:p>
          <a:p>
            <a:pPr lvl="2"/>
            <a:r>
              <a:rPr lang="en-US" b="1" dirty="0" smtClean="0"/>
              <a:t>Template: </a:t>
            </a:r>
            <a:r>
              <a:rPr lang="en-US" dirty="0" smtClean="0"/>
              <a:t>Be sure to set up a data tracking system template so that all share common design features to increase consistency and reduce set up and maintenance costs. </a:t>
            </a:r>
            <a:br>
              <a:rPr lang="en-US" dirty="0" smtClean="0"/>
            </a:br>
            <a:endParaRPr lang="en-US" dirty="0" smtClean="0"/>
          </a:p>
          <a:p>
            <a:pPr lvl="2"/>
            <a:r>
              <a:rPr lang="en-US" b="1" dirty="0" smtClean="0"/>
              <a:t>Connections: </a:t>
            </a:r>
            <a:r>
              <a:rPr lang="en-US" dirty="0" smtClean="0"/>
              <a:t>Make sure that the systems can import data from your client database and can export data to your LIHEAP reporting system.</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21</a:t>
            </a:fld>
            <a:endParaRPr lang="en-US" sz="1400" dirty="0">
              <a:solidFill>
                <a:schemeClr val="accent6">
                  <a:lumMod val="75000"/>
                </a:schemeClr>
              </a:solidFill>
            </a:endParaRPr>
          </a:p>
        </p:txBody>
      </p:sp>
    </p:spTree>
    <p:extLst>
      <p:ext uri="{BB962C8B-B14F-4D97-AF65-F5344CB8AC3E}">
        <p14:creationId xmlns:p14="http://schemas.microsoft.com/office/powerpoint/2010/main" val="3101500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Cover Screen:</a:t>
            </a:r>
          </a:p>
        </p:txBody>
      </p:sp>
      <p:sp>
        <p:nvSpPr>
          <p:cNvPr id="4" name="Title 3"/>
          <p:cNvSpPr>
            <a:spLocks noGrp="1"/>
          </p:cNvSpPr>
          <p:nvPr>
            <p:ph type="title"/>
          </p:nvPr>
        </p:nvSpPr>
        <p:spPr/>
        <p:txBody>
          <a:bodyPr/>
          <a:lstStyle/>
          <a:p>
            <a:r>
              <a:rPr lang="en-US" dirty="0" smtClean="0"/>
              <a:t>Evaluating Assurance 16 – Data Tracking System – Example #1</a:t>
            </a:r>
            <a:endParaRPr lang="en-US" dirty="0"/>
          </a:p>
        </p:txBody>
      </p:sp>
      <p:pic>
        <p:nvPicPr>
          <p:cNvPr id="5" name="Picture 4"/>
          <p:cNvPicPr>
            <a:picLocks noChangeAspect="1"/>
          </p:cNvPicPr>
          <p:nvPr/>
        </p:nvPicPr>
        <p:blipFill>
          <a:blip r:embed="rId2"/>
          <a:stretch>
            <a:fillRect/>
          </a:stretch>
        </p:blipFill>
        <p:spPr>
          <a:xfrm>
            <a:off x="1230966" y="2514599"/>
            <a:ext cx="6758268" cy="3611563"/>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22</a:t>
            </a:fld>
            <a:endParaRPr lang="en-US" sz="1400" dirty="0">
              <a:solidFill>
                <a:schemeClr val="accent6">
                  <a:lumMod val="75000"/>
                </a:schemeClr>
              </a:solidFill>
            </a:endParaRPr>
          </a:p>
        </p:txBody>
      </p:sp>
    </p:spTree>
    <p:extLst>
      <p:ext uri="{BB962C8B-B14F-4D97-AF65-F5344CB8AC3E}">
        <p14:creationId xmlns:p14="http://schemas.microsoft.com/office/powerpoint/2010/main" val="2671191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Client Summary Page:</a:t>
            </a:r>
          </a:p>
        </p:txBody>
      </p:sp>
      <p:sp>
        <p:nvSpPr>
          <p:cNvPr id="4" name="Title 3"/>
          <p:cNvSpPr>
            <a:spLocks noGrp="1"/>
          </p:cNvSpPr>
          <p:nvPr>
            <p:ph type="title"/>
          </p:nvPr>
        </p:nvSpPr>
        <p:spPr/>
        <p:txBody>
          <a:bodyPr/>
          <a:lstStyle/>
          <a:p>
            <a:r>
              <a:rPr lang="en-US" dirty="0" smtClean="0"/>
              <a:t>Evaluating Assurance 16 – Data Tracking System – Example #2</a:t>
            </a:r>
            <a:endParaRPr lang="en-US" dirty="0"/>
          </a:p>
        </p:txBody>
      </p:sp>
      <p:pic>
        <p:nvPicPr>
          <p:cNvPr id="7" name="Picture 6"/>
          <p:cNvPicPr>
            <a:picLocks noChangeAspect="1"/>
          </p:cNvPicPr>
          <p:nvPr/>
        </p:nvPicPr>
        <p:blipFill>
          <a:blip r:embed="rId2"/>
          <a:stretch>
            <a:fillRect/>
          </a:stretch>
        </p:blipFill>
        <p:spPr>
          <a:xfrm>
            <a:off x="1371600" y="2590800"/>
            <a:ext cx="6477000" cy="3305956"/>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23</a:t>
            </a:fld>
            <a:endParaRPr lang="en-US" sz="1400" dirty="0">
              <a:solidFill>
                <a:schemeClr val="accent6">
                  <a:lumMod val="75000"/>
                </a:schemeClr>
              </a:solidFill>
            </a:endParaRPr>
          </a:p>
        </p:txBody>
      </p:sp>
    </p:spTree>
    <p:extLst>
      <p:ext uri="{BB962C8B-B14F-4D97-AF65-F5344CB8AC3E}">
        <p14:creationId xmlns:p14="http://schemas.microsoft.com/office/powerpoint/2010/main" val="31034029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Client Data Entry Page:</a:t>
            </a:r>
          </a:p>
        </p:txBody>
      </p:sp>
      <p:sp>
        <p:nvSpPr>
          <p:cNvPr id="4" name="Title 3"/>
          <p:cNvSpPr>
            <a:spLocks noGrp="1"/>
          </p:cNvSpPr>
          <p:nvPr>
            <p:ph type="title"/>
          </p:nvPr>
        </p:nvSpPr>
        <p:spPr/>
        <p:txBody>
          <a:bodyPr/>
          <a:lstStyle/>
          <a:p>
            <a:r>
              <a:rPr lang="en-US" dirty="0" smtClean="0"/>
              <a:t>Evaluating Assurance 16 – Data Tracking System – </a:t>
            </a:r>
            <a:r>
              <a:rPr lang="en-US" smtClean="0"/>
              <a:t>Example #3</a:t>
            </a:r>
            <a:endParaRPr lang="en-US" dirty="0"/>
          </a:p>
        </p:txBody>
      </p:sp>
      <p:pic>
        <p:nvPicPr>
          <p:cNvPr id="7" name="Picture 6"/>
          <p:cNvPicPr>
            <a:picLocks noChangeAspect="1"/>
          </p:cNvPicPr>
          <p:nvPr/>
        </p:nvPicPr>
        <p:blipFill>
          <a:blip r:embed="rId3"/>
          <a:stretch>
            <a:fillRect/>
          </a:stretch>
        </p:blipFill>
        <p:spPr>
          <a:xfrm>
            <a:off x="1585536" y="2362200"/>
            <a:ext cx="6213928" cy="3763964"/>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24</a:t>
            </a:fld>
            <a:endParaRPr lang="en-US" sz="1400" dirty="0">
              <a:solidFill>
                <a:schemeClr val="accent6">
                  <a:lumMod val="75000"/>
                </a:schemeClr>
              </a:solidFill>
            </a:endParaRPr>
          </a:p>
        </p:txBody>
      </p:sp>
    </p:spTree>
    <p:extLst>
      <p:ext uri="{BB962C8B-B14F-4D97-AF65-F5344CB8AC3E}">
        <p14:creationId xmlns:p14="http://schemas.microsoft.com/office/powerpoint/2010/main" val="473290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124200"/>
            <a:ext cx="6589713" cy="1362075"/>
          </a:xfrm>
        </p:spPr>
        <p:txBody>
          <a:bodyPr/>
          <a:lstStyle/>
          <a:p>
            <a:pPr lvl="0"/>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25</a:t>
            </a:fld>
            <a:endParaRPr lang="en-US" sz="1400" dirty="0">
              <a:solidFill>
                <a:schemeClr val="accent6">
                  <a:lumMod val="75000"/>
                </a:schemeClr>
              </a:solidFill>
            </a:endParaRPr>
          </a:p>
        </p:txBody>
      </p:sp>
    </p:spTree>
    <p:extLst>
      <p:ext uri="{BB962C8B-B14F-4D97-AF65-F5344CB8AC3E}">
        <p14:creationId xmlns:p14="http://schemas.microsoft.com/office/powerpoint/2010/main" val="2007148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Process Evaluation </a:t>
            </a:r>
            <a:r>
              <a:rPr lang="en-US" b="0" dirty="0" smtClean="0"/>
              <a:t>{You can do this!}</a:t>
            </a:r>
          </a:p>
          <a:p>
            <a:pPr lvl="1"/>
            <a:r>
              <a:rPr lang="en-US" b="1" dirty="0" smtClean="0"/>
              <a:t>Program Statistics: </a:t>
            </a:r>
            <a:r>
              <a:rPr lang="en-US" dirty="0" smtClean="0"/>
              <a:t>Use the Data Tracking System to compare program design to program implementation.</a:t>
            </a:r>
          </a:p>
          <a:p>
            <a:pPr lvl="2"/>
            <a:r>
              <a:rPr lang="en-US" b="1" dirty="0" smtClean="0"/>
              <a:t>Targeting: </a:t>
            </a:r>
            <a:r>
              <a:rPr lang="en-US" dirty="0" smtClean="0"/>
              <a:t>What types of clients were target by the program? Is that who received the services? </a:t>
            </a:r>
            <a:br>
              <a:rPr lang="en-US" dirty="0" smtClean="0"/>
            </a:br>
            <a:endParaRPr lang="en-US" dirty="0" smtClean="0"/>
          </a:p>
          <a:p>
            <a:pPr lvl="2"/>
            <a:r>
              <a:rPr lang="en-US" b="1" dirty="0" smtClean="0"/>
              <a:t>Program Inputs: </a:t>
            </a:r>
            <a:r>
              <a:rPr lang="en-US" dirty="0" smtClean="0"/>
              <a:t>What level of investment was expected per client? What is the actual level of investment? </a:t>
            </a:r>
            <a:br>
              <a:rPr lang="en-US" dirty="0" smtClean="0"/>
            </a:br>
            <a:endParaRPr lang="en-US" dirty="0" smtClean="0"/>
          </a:p>
          <a:p>
            <a:pPr lvl="2"/>
            <a:r>
              <a:rPr lang="en-US" b="1" dirty="0" smtClean="0"/>
              <a:t>Program Outputs: </a:t>
            </a:r>
            <a:r>
              <a:rPr lang="en-US" dirty="0" smtClean="0"/>
              <a:t>How do program outputs compare to expectations? </a:t>
            </a:r>
          </a:p>
        </p:txBody>
      </p:sp>
      <p:sp>
        <p:nvSpPr>
          <p:cNvPr id="4" name="Title 3"/>
          <p:cNvSpPr>
            <a:spLocks noGrp="1"/>
          </p:cNvSpPr>
          <p:nvPr>
            <p:ph type="title"/>
          </p:nvPr>
        </p:nvSpPr>
        <p:spPr/>
        <p:txBody>
          <a:bodyPr/>
          <a:lstStyle/>
          <a:p>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26</a:t>
            </a:fld>
            <a:endParaRPr lang="en-US" sz="1400" dirty="0">
              <a:solidFill>
                <a:schemeClr val="accent6">
                  <a:lumMod val="75000"/>
                </a:schemeClr>
              </a:solidFill>
            </a:endParaRPr>
          </a:p>
        </p:txBody>
      </p:sp>
    </p:spTree>
    <p:extLst>
      <p:ext uri="{BB962C8B-B14F-4D97-AF65-F5344CB8AC3E}">
        <p14:creationId xmlns:p14="http://schemas.microsoft.com/office/powerpoint/2010/main" val="2911965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Process Evaluation </a:t>
            </a:r>
            <a:r>
              <a:rPr lang="en-US" b="0" dirty="0" smtClean="0"/>
              <a:t>{You can do this!}</a:t>
            </a:r>
          </a:p>
          <a:p>
            <a:pPr lvl="1"/>
            <a:r>
              <a:rPr lang="en-US" b="1" dirty="0" smtClean="0"/>
              <a:t>Administrative In-Depth Interviews:</a:t>
            </a:r>
            <a:r>
              <a:rPr lang="en-US" dirty="0" smtClean="0"/>
              <a:t> Conduct in-depth interviews with organization director, program manager, and program staff.</a:t>
            </a:r>
          </a:p>
          <a:p>
            <a:pPr lvl="2"/>
            <a:r>
              <a:rPr lang="en-US" b="1" dirty="0" smtClean="0"/>
              <a:t>Program Statistics: </a:t>
            </a:r>
            <a:r>
              <a:rPr lang="en-US" dirty="0" smtClean="0"/>
              <a:t>Share the program statistics. {Beginning ,not end, of discussion.}</a:t>
            </a:r>
            <a:br>
              <a:rPr lang="en-US" dirty="0" smtClean="0"/>
            </a:br>
            <a:endParaRPr lang="en-US" b="1" dirty="0" smtClean="0"/>
          </a:p>
          <a:p>
            <a:pPr lvl="2"/>
            <a:r>
              <a:rPr lang="en-US" b="1" dirty="0" smtClean="0"/>
              <a:t>Program Successes: </a:t>
            </a:r>
            <a:r>
              <a:rPr lang="en-US" dirty="0" smtClean="0"/>
              <a:t>Ask them to tell you what is working and how they know.</a:t>
            </a:r>
            <a:br>
              <a:rPr lang="en-US" dirty="0" smtClean="0"/>
            </a:br>
            <a:endParaRPr lang="en-US" dirty="0" smtClean="0"/>
          </a:p>
          <a:p>
            <a:pPr lvl="2"/>
            <a:r>
              <a:rPr lang="en-US" b="1" dirty="0" smtClean="0"/>
              <a:t>Program Barriers: </a:t>
            </a:r>
            <a:r>
              <a:rPr lang="en-US" dirty="0" smtClean="0"/>
              <a:t>Encourage them to tell you what is not working and how they know. </a:t>
            </a:r>
            <a:br>
              <a:rPr lang="en-US" dirty="0" smtClean="0"/>
            </a:br>
            <a:endParaRPr lang="en-US" dirty="0" smtClean="0"/>
          </a:p>
          <a:p>
            <a:pPr lvl="2"/>
            <a:r>
              <a:rPr lang="en-US" b="1" dirty="0" smtClean="0"/>
              <a:t>Program Recommendations: </a:t>
            </a:r>
            <a:r>
              <a:rPr lang="en-US" dirty="0" smtClean="0"/>
              <a:t>Ask them to make recommendations for program changes and to prioritize those recommendations.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27</a:t>
            </a:fld>
            <a:endParaRPr lang="en-US" sz="1400" dirty="0">
              <a:solidFill>
                <a:schemeClr val="accent6">
                  <a:lumMod val="75000"/>
                </a:schemeClr>
              </a:solidFill>
            </a:endParaRPr>
          </a:p>
        </p:txBody>
      </p:sp>
    </p:spTree>
    <p:extLst>
      <p:ext uri="{BB962C8B-B14F-4D97-AF65-F5344CB8AC3E}">
        <p14:creationId xmlns:p14="http://schemas.microsoft.com/office/powerpoint/2010/main" val="4037324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Observations: </a:t>
            </a:r>
            <a:r>
              <a:rPr lang="en-US" dirty="0" smtClean="0"/>
              <a:t>There is no substitute for directly observing service delivery.</a:t>
            </a:r>
          </a:p>
          <a:p>
            <a:pPr lvl="2"/>
            <a:r>
              <a:rPr lang="en-US" b="1" dirty="0" smtClean="0"/>
              <a:t>Observer: </a:t>
            </a:r>
            <a:r>
              <a:rPr lang="en-US" dirty="0" smtClean="0"/>
              <a:t>You need to be a silent observer who legitimately is characterized as learning about the program. </a:t>
            </a:r>
            <a:br>
              <a:rPr lang="en-US" dirty="0" smtClean="0"/>
            </a:br>
            <a:endParaRPr lang="en-US" dirty="0" smtClean="0"/>
          </a:p>
          <a:p>
            <a:pPr lvl="2"/>
            <a:r>
              <a:rPr lang="en-US" b="1" dirty="0" smtClean="0"/>
              <a:t>Service Provider Debrief: </a:t>
            </a:r>
            <a:r>
              <a:rPr lang="en-US" dirty="0" smtClean="0"/>
              <a:t>Ask the service provider to report on what worked, what did not work, and whether that was a typical service interaction.</a:t>
            </a:r>
            <a:br>
              <a:rPr lang="en-US" dirty="0" smtClean="0"/>
            </a:br>
            <a:endParaRPr lang="en-US" dirty="0" smtClean="0"/>
          </a:p>
          <a:p>
            <a:pPr lvl="2"/>
            <a:r>
              <a:rPr lang="en-US" b="1" dirty="0" smtClean="0"/>
              <a:t>Client Debrief: </a:t>
            </a:r>
            <a:r>
              <a:rPr lang="en-US" dirty="0" smtClean="0"/>
              <a:t>Ask the client to tell you about their experiences. You’ll sometimes be surprised by what you hear, since it won’t always be the same as what you saw.</a:t>
            </a:r>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28</a:t>
            </a:fld>
            <a:endParaRPr lang="en-US" sz="1400" dirty="0">
              <a:solidFill>
                <a:schemeClr val="accent6">
                  <a:lumMod val="75000"/>
                </a:schemeClr>
              </a:solidFill>
            </a:endParaRPr>
          </a:p>
        </p:txBody>
      </p:sp>
    </p:spTree>
    <p:extLst>
      <p:ext uri="{BB962C8B-B14F-4D97-AF65-F5344CB8AC3E}">
        <p14:creationId xmlns:p14="http://schemas.microsoft.com/office/powerpoint/2010/main" val="2988482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Client In-Depth Interviews:</a:t>
            </a:r>
            <a:r>
              <a:rPr lang="en-US" dirty="0" smtClean="0"/>
              <a:t> Once you understand how the program works, conduct in-depth interviews with clients.</a:t>
            </a:r>
          </a:p>
          <a:p>
            <a:pPr lvl="2"/>
            <a:r>
              <a:rPr lang="en-US" b="1" dirty="0" smtClean="0"/>
              <a:t>Program Successes: </a:t>
            </a:r>
            <a:r>
              <a:rPr lang="en-US" dirty="0" smtClean="0"/>
              <a:t>Ask them to tell you what they perceived were the benefits of program participation.</a:t>
            </a:r>
            <a:br>
              <a:rPr lang="en-US" dirty="0" smtClean="0"/>
            </a:br>
            <a:endParaRPr lang="en-US" dirty="0" smtClean="0"/>
          </a:p>
          <a:p>
            <a:pPr lvl="2"/>
            <a:r>
              <a:rPr lang="en-US" b="1" dirty="0" smtClean="0"/>
              <a:t>Program Barriers: </a:t>
            </a:r>
            <a:r>
              <a:rPr lang="en-US" dirty="0" smtClean="0"/>
              <a:t>Encourage them to tell you what they expected, </a:t>
            </a:r>
            <a:r>
              <a:rPr lang="en-US" dirty="0"/>
              <a:t>w</a:t>
            </a:r>
            <a:r>
              <a:rPr lang="en-US" dirty="0" smtClean="0"/>
              <a:t>hat they did not get, and how the program could be improved for them. </a:t>
            </a:r>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29</a:t>
            </a:fld>
            <a:endParaRPr lang="en-US" sz="1400" dirty="0">
              <a:solidFill>
                <a:schemeClr val="accent6">
                  <a:lumMod val="75000"/>
                </a:schemeClr>
              </a:solidFill>
            </a:endParaRPr>
          </a:p>
        </p:txBody>
      </p:sp>
    </p:spTree>
    <p:extLst>
      <p:ext uri="{BB962C8B-B14F-4D97-AF65-F5344CB8AC3E}">
        <p14:creationId xmlns:p14="http://schemas.microsoft.com/office/powerpoint/2010/main" val="1934160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Understanding assurance 16</a:t>
            </a:r>
            <a:endParaRPr lang="en-US" dirty="0"/>
          </a:p>
        </p:txBody>
      </p:sp>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a:t>
            </a:fld>
            <a:endParaRPr lang="en-US" sz="1400" dirty="0">
              <a:solidFill>
                <a:schemeClr val="accent6">
                  <a:lumMod val="75000"/>
                </a:schemeClr>
              </a:solidFill>
            </a:endParaRPr>
          </a:p>
        </p:txBody>
      </p:sp>
    </p:spTree>
    <p:extLst>
      <p:ext uri="{BB962C8B-B14F-4D97-AF65-F5344CB8AC3E}">
        <p14:creationId xmlns:p14="http://schemas.microsoft.com/office/powerpoint/2010/main" val="2428830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Process Evaluation DOs and DO NOTs</a:t>
            </a:r>
          </a:p>
          <a:p>
            <a:pPr lvl="2"/>
            <a:r>
              <a:rPr lang="en-US" b="1" dirty="0" smtClean="0"/>
              <a:t>DO – </a:t>
            </a:r>
            <a:r>
              <a:rPr lang="en-US" dirty="0" smtClean="0"/>
              <a:t>Ask program managers, staff, and clients for a clear explanation of why they think that the program is succeeding and/or failing to meet their expectations. Dig deep!!</a:t>
            </a:r>
          </a:p>
          <a:p>
            <a:pPr lvl="2"/>
            <a:r>
              <a:rPr lang="en-US" b="1" dirty="0" smtClean="0"/>
              <a:t>DO</a:t>
            </a:r>
            <a:r>
              <a:rPr lang="en-US" dirty="0" smtClean="0"/>
              <a:t> – Make sure that you systematically document your findings so that you are not overly influenced by your first or last experiences.</a:t>
            </a:r>
            <a:endParaRPr lang="en-US" b="1" dirty="0" smtClean="0"/>
          </a:p>
          <a:p>
            <a:pPr lvl="2"/>
            <a:r>
              <a:rPr lang="en-US" b="1" dirty="0" smtClean="0"/>
              <a:t>DO</a:t>
            </a:r>
            <a:r>
              <a:rPr lang="en-US" dirty="0" smtClean="0"/>
              <a:t> – Be prepared to learn things that you did not expect about how the program and service delivery staff are perceived and understood.</a:t>
            </a:r>
          </a:p>
          <a:p>
            <a:pPr lvl="2"/>
            <a:r>
              <a:rPr lang="en-US" b="1" dirty="0" smtClean="0"/>
              <a:t>DO NOT</a:t>
            </a:r>
            <a:r>
              <a:rPr lang="en-US" dirty="0" smtClean="0"/>
              <a:t> – Lead the discussion to a pre-determined outcome. Stay neutral and try to ask questions in the same way for the first and last interviews.</a:t>
            </a:r>
          </a:p>
          <a:p>
            <a:pPr lvl="2"/>
            <a:r>
              <a:rPr lang="en-US" b="1" dirty="0"/>
              <a:t>DO NOT – </a:t>
            </a:r>
            <a:r>
              <a:rPr lang="en-US" dirty="0"/>
              <a:t>Overreact to the experiences and/or perceptions of one individual. Powerfully-held opinions are not always widely-held opinions</a:t>
            </a:r>
            <a:r>
              <a:rPr lang="en-US" dirty="0" smtClean="0"/>
              <a:t>.</a:t>
            </a:r>
            <a:endParaRPr lang="en-US" dirty="0"/>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30</a:t>
            </a:fld>
            <a:endParaRPr lang="en-US" sz="1400" dirty="0">
              <a:solidFill>
                <a:schemeClr val="accent6">
                  <a:lumMod val="75000"/>
                </a:schemeClr>
              </a:solidFill>
            </a:endParaRPr>
          </a:p>
        </p:txBody>
      </p:sp>
    </p:spTree>
    <p:extLst>
      <p:ext uri="{BB962C8B-B14F-4D97-AF65-F5344CB8AC3E}">
        <p14:creationId xmlns:p14="http://schemas.microsoft.com/office/powerpoint/2010/main" val="517864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200400"/>
            <a:ext cx="6589713" cy="1362075"/>
          </a:xfrm>
        </p:spPr>
        <p:txBody>
          <a:bodyPr/>
          <a:lstStyle/>
          <a:p>
            <a:pPr lvl="0"/>
            <a:r>
              <a:rPr lang="en-US" dirty="0" smtClean="0"/>
              <a:t>Evaluating assurance 16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31</a:t>
            </a:fld>
            <a:endParaRPr lang="en-US" sz="1400" dirty="0">
              <a:solidFill>
                <a:schemeClr val="accent6">
                  <a:lumMod val="75000"/>
                </a:schemeClr>
              </a:solidFill>
            </a:endParaRPr>
          </a:p>
        </p:txBody>
      </p:sp>
    </p:spTree>
    <p:extLst>
      <p:ext uri="{BB962C8B-B14F-4D97-AF65-F5344CB8AC3E}">
        <p14:creationId xmlns:p14="http://schemas.microsoft.com/office/powerpoint/2010/main" val="2018494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Program Statistics: </a:t>
            </a:r>
            <a:r>
              <a:rPr lang="en-US" dirty="0" smtClean="0"/>
              <a:t>Based on findings from Process Evaluation, use the Data Tracking System to develop updated statistics that compare program design to program implementation.</a:t>
            </a:r>
          </a:p>
          <a:p>
            <a:pPr lvl="2"/>
            <a:r>
              <a:rPr lang="en-US" b="1" dirty="0" smtClean="0"/>
              <a:t>Targeting: </a:t>
            </a:r>
            <a:r>
              <a:rPr lang="en-US" dirty="0" smtClean="0"/>
              <a:t>Who is served by the program and how does that compare to plans? </a:t>
            </a:r>
            <a:br>
              <a:rPr lang="en-US" dirty="0" smtClean="0"/>
            </a:br>
            <a:endParaRPr lang="en-US" dirty="0" smtClean="0"/>
          </a:p>
          <a:p>
            <a:pPr lvl="2"/>
            <a:r>
              <a:rPr lang="en-US" b="1" dirty="0" smtClean="0"/>
              <a:t>Program Inputs: </a:t>
            </a:r>
            <a:r>
              <a:rPr lang="en-US" dirty="0" smtClean="0"/>
              <a:t>What is the investment per client and how does that compare to plans? </a:t>
            </a:r>
            <a:br>
              <a:rPr lang="en-US" dirty="0" smtClean="0"/>
            </a:br>
            <a:endParaRPr lang="en-US" dirty="0" smtClean="0"/>
          </a:p>
          <a:p>
            <a:pPr lvl="2"/>
            <a:r>
              <a:rPr lang="en-US" b="1" dirty="0" smtClean="0"/>
              <a:t>Program Outputs: </a:t>
            </a:r>
            <a:r>
              <a:rPr lang="en-US" dirty="0" smtClean="0"/>
              <a:t>What are program outputs that are documented in the Data Tracking system? Are there any other outputs that can be documented from existing data? </a:t>
            </a:r>
          </a:p>
        </p:txBody>
      </p:sp>
      <p:sp>
        <p:nvSpPr>
          <p:cNvPr id="4" name="Title 3"/>
          <p:cNvSpPr>
            <a:spLocks noGrp="1"/>
          </p:cNvSpPr>
          <p:nvPr>
            <p:ph type="title"/>
          </p:nvPr>
        </p:nvSpPr>
        <p:spPr/>
        <p:txBody>
          <a:bodyPr/>
          <a:lstStyle/>
          <a:p>
            <a:r>
              <a:rPr lang="en-US" dirty="0" smtClean="0"/>
              <a:t>Evaluating Assurance 16 –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32</a:t>
            </a:fld>
            <a:endParaRPr lang="en-US" sz="1400" dirty="0">
              <a:solidFill>
                <a:schemeClr val="accent6">
                  <a:lumMod val="75000"/>
                </a:schemeClr>
              </a:solidFill>
            </a:endParaRPr>
          </a:p>
        </p:txBody>
      </p:sp>
    </p:spTree>
    <p:extLst>
      <p:ext uri="{BB962C8B-B14F-4D97-AF65-F5344CB8AC3E}">
        <p14:creationId xmlns:p14="http://schemas.microsoft.com/office/powerpoint/2010/main" val="2482766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Client Surveys:</a:t>
            </a:r>
            <a:r>
              <a:rPr lang="en-US" dirty="0" smtClean="0"/>
              <a:t> Conduct quantitative surveys with clients to measure certain program outcomes.</a:t>
            </a:r>
          </a:p>
          <a:p>
            <a:pPr lvl="2"/>
            <a:r>
              <a:rPr lang="en-US" b="1" dirty="0" smtClean="0"/>
              <a:t>Understanding: </a:t>
            </a:r>
            <a:r>
              <a:rPr lang="en-US" dirty="0" smtClean="0"/>
              <a:t>Measure whether the client understood the services that were delivered.</a:t>
            </a:r>
            <a:r>
              <a:rPr lang="en-US" sz="1000" dirty="0" smtClean="0"/>
              <a:t/>
            </a:r>
            <a:br>
              <a:rPr lang="en-US" sz="1000" dirty="0" smtClean="0"/>
            </a:br>
            <a:endParaRPr lang="en-US" sz="1000" b="1" dirty="0" smtClean="0"/>
          </a:p>
          <a:p>
            <a:pPr lvl="2"/>
            <a:r>
              <a:rPr lang="en-US" b="1" dirty="0" smtClean="0"/>
              <a:t>Behavior Changes: </a:t>
            </a:r>
            <a:r>
              <a:rPr lang="en-US" dirty="0" smtClean="0"/>
              <a:t>Assess which behavior changes clients made and whether they perceive them to be effective. </a:t>
            </a:r>
            <a:r>
              <a:rPr lang="en-US" sz="1000" dirty="0" smtClean="0"/>
              <a:t/>
            </a:r>
            <a:br>
              <a:rPr lang="en-US" sz="1000" dirty="0" smtClean="0"/>
            </a:br>
            <a:endParaRPr lang="en-US" sz="1000" dirty="0" smtClean="0"/>
          </a:p>
          <a:p>
            <a:pPr lvl="2"/>
            <a:r>
              <a:rPr lang="en-US" b="1" dirty="0"/>
              <a:t>Program Follow-Up: </a:t>
            </a:r>
            <a:r>
              <a:rPr lang="en-US" dirty="0"/>
              <a:t>Quantify the share of clients who received services to which they were referred (e.g., packages of low cost measures, free checking account). </a:t>
            </a:r>
            <a:r>
              <a:rPr lang="en-US" sz="1000" dirty="0" smtClean="0"/>
              <a:t/>
            </a:r>
            <a:br>
              <a:rPr lang="en-US" sz="1000" dirty="0" smtClean="0"/>
            </a:br>
            <a:endParaRPr lang="en-US" sz="1000" dirty="0"/>
          </a:p>
          <a:p>
            <a:pPr lvl="2"/>
            <a:r>
              <a:rPr lang="en-US" b="1" dirty="0" smtClean="0"/>
              <a:t>Client Perceptions: </a:t>
            </a:r>
            <a:r>
              <a:rPr lang="en-US" dirty="0" smtClean="0"/>
              <a:t>Ask clients to tell you about changes in their status that might be correlated with program services.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33</a:t>
            </a:fld>
            <a:endParaRPr lang="en-US" sz="1400" dirty="0">
              <a:solidFill>
                <a:schemeClr val="accent6">
                  <a:lumMod val="75000"/>
                </a:schemeClr>
              </a:solidFill>
            </a:endParaRPr>
          </a:p>
        </p:txBody>
      </p:sp>
    </p:spTree>
    <p:extLst>
      <p:ext uri="{BB962C8B-B14F-4D97-AF65-F5344CB8AC3E}">
        <p14:creationId xmlns:p14="http://schemas.microsoft.com/office/powerpoint/2010/main" val="1435920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Quantitative Measures: </a:t>
            </a:r>
            <a:r>
              <a:rPr lang="en-US" dirty="0" smtClean="0"/>
              <a:t>This is the likely to be the most challenging task for an impact evaluation. The quantitative data you collect will need to be tailored to the expected program outcomes.</a:t>
            </a:r>
          </a:p>
          <a:p>
            <a:pPr lvl="2"/>
            <a:r>
              <a:rPr lang="en-US" b="1" dirty="0" smtClean="0"/>
              <a:t>Energy Usage: </a:t>
            </a:r>
            <a:r>
              <a:rPr lang="en-US" dirty="0" smtClean="0"/>
              <a:t>Are you targeting energy education? You will need to collect pre/post data from the energy vendors. </a:t>
            </a:r>
            <a:br>
              <a:rPr lang="en-US" dirty="0" smtClean="0"/>
            </a:br>
            <a:endParaRPr lang="en-US" dirty="0" smtClean="0"/>
          </a:p>
          <a:p>
            <a:pPr lvl="2"/>
            <a:r>
              <a:rPr lang="en-US" b="1" dirty="0" smtClean="0"/>
              <a:t>Bill Payment: </a:t>
            </a:r>
            <a:r>
              <a:rPr lang="en-US" dirty="0" smtClean="0"/>
              <a:t>Are you targeting improved payment behavior? You will need to collect pre/post transactions data from the energy vendors. </a:t>
            </a:r>
            <a:br>
              <a:rPr lang="en-US" dirty="0" smtClean="0"/>
            </a:br>
            <a:endParaRPr lang="en-US" dirty="0" smtClean="0"/>
          </a:p>
          <a:p>
            <a:pPr lvl="2"/>
            <a:r>
              <a:rPr lang="en-US" b="1" dirty="0" smtClean="0"/>
              <a:t>Referrals: </a:t>
            </a:r>
            <a:r>
              <a:rPr lang="en-US" dirty="0" smtClean="0"/>
              <a:t>Are you trying to make sure that the clients increased available income? You will need to develop follow-up procedures that track program participation and employment status? </a:t>
            </a:r>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34</a:t>
            </a:fld>
            <a:endParaRPr lang="en-US" sz="1400" dirty="0">
              <a:solidFill>
                <a:schemeClr val="accent6">
                  <a:lumMod val="75000"/>
                </a:schemeClr>
              </a:solidFill>
            </a:endParaRPr>
          </a:p>
        </p:txBody>
      </p:sp>
    </p:spTree>
    <p:extLst>
      <p:ext uri="{BB962C8B-B14F-4D97-AF65-F5344CB8AC3E}">
        <p14:creationId xmlns:p14="http://schemas.microsoft.com/office/powerpoint/2010/main" val="14283265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Program Measures:</a:t>
            </a:r>
            <a:r>
              <a:rPr lang="en-US" dirty="0" smtClean="0"/>
              <a:t> To some extent, you can use longitudinal program statistics to measure program outcomes.</a:t>
            </a:r>
          </a:p>
          <a:p>
            <a:pPr lvl="2"/>
            <a:r>
              <a:rPr lang="en-US" b="1" dirty="0" smtClean="0"/>
              <a:t>Crisis Program: </a:t>
            </a:r>
            <a:r>
              <a:rPr lang="en-US" dirty="0" smtClean="0"/>
              <a:t>Look at the use of the crisis program. Were several years of crisis program participation prior to program intervention followed by one or more years without crisis benefits?</a:t>
            </a:r>
            <a:br>
              <a:rPr lang="en-US" dirty="0" smtClean="0"/>
            </a:br>
            <a:endParaRPr lang="en-US" b="1" dirty="0" smtClean="0"/>
          </a:p>
          <a:p>
            <a:pPr lvl="2"/>
            <a:r>
              <a:rPr lang="en-US" b="1" dirty="0" smtClean="0"/>
              <a:t>Benefit Levels: </a:t>
            </a:r>
            <a:r>
              <a:rPr lang="en-US" dirty="0" smtClean="0"/>
              <a:t>If your benefits are based on the energy bills and income, did benefits for participating households fall as they used less energy and/or got more income? </a:t>
            </a:r>
            <a:br>
              <a:rPr lang="en-US" dirty="0" smtClean="0"/>
            </a:br>
            <a:endParaRPr lang="en-US" dirty="0" smtClean="0"/>
          </a:p>
          <a:p>
            <a:pPr lvl="2"/>
            <a:r>
              <a:rPr lang="en-US" b="1" dirty="0" smtClean="0"/>
              <a:t>Program Participation: </a:t>
            </a:r>
            <a:r>
              <a:rPr lang="en-US" dirty="0" smtClean="0"/>
              <a:t>Is there any way to document that clients are still living in the area, but no longer need LIHEAP program services?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35</a:t>
            </a:fld>
            <a:endParaRPr lang="en-US" sz="1400" dirty="0">
              <a:solidFill>
                <a:schemeClr val="accent6">
                  <a:lumMod val="75000"/>
                </a:schemeClr>
              </a:solidFill>
            </a:endParaRPr>
          </a:p>
        </p:txBody>
      </p:sp>
    </p:spTree>
    <p:extLst>
      <p:ext uri="{BB962C8B-B14F-4D97-AF65-F5344CB8AC3E}">
        <p14:creationId xmlns:p14="http://schemas.microsoft.com/office/powerpoint/2010/main" val="201586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Impact Evaluation DOs and DO NOTs</a:t>
            </a:r>
          </a:p>
          <a:p>
            <a:pPr lvl="2"/>
            <a:r>
              <a:rPr lang="en-US" b="1" dirty="0" smtClean="0"/>
              <a:t>DO – </a:t>
            </a:r>
            <a:r>
              <a:rPr lang="en-US" dirty="0" smtClean="0"/>
              <a:t>Make sure that you start with reliable program statistics.</a:t>
            </a:r>
          </a:p>
          <a:p>
            <a:pPr lvl="2"/>
            <a:r>
              <a:rPr lang="en-US" b="1" dirty="0" smtClean="0"/>
              <a:t>DO</a:t>
            </a:r>
            <a:r>
              <a:rPr lang="en-US" dirty="0" smtClean="0"/>
              <a:t> – Respect your clients by using good survey research procedures (advance letters, phone messages, short interviews that get to the point).</a:t>
            </a:r>
            <a:endParaRPr lang="en-US" b="1" dirty="0" smtClean="0"/>
          </a:p>
          <a:p>
            <a:pPr lvl="2"/>
            <a:r>
              <a:rPr lang="en-US" b="1" dirty="0" smtClean="0"/>
              <a:t>DO</a:t>
            </a:r>
            <a:r>
              <a:rPr lang="en-US" dirty="0" smtClean="0"/>
              <a:t> – Work with your program partners to retrieve and interpret data.</a:t>
            </a:r>
          </a:p>
          <a:p>
            <a:pPr lvl="2"/>
            <a:r>
              <a:rPr lang="en-US" b="1" dirty="0" smtClean="0"/>
              <a:t>DO NOT</a:t>
            </a:r>
            <a:r>
              <a:rPr lang="en-US" dirty="0" smtClean="0"/>
              <a:t> – Present findings that come from biased research methods or that use “deemed” program outcomes. No information is better than biased information.</a:t>
            </a:r>
          </a:p>
          <a:p>
            <a:pPr lvl="2"/>
            <a:r>
              <a:rPr lang="en-US" b="1" dirty="0"/>
              <a:t>DO NOT </a:t>
            </a:r>
            <a:r>
              <a:rPr lang="en-US" b="1" dirty="0" smtClean="0"/>
              <a:t>– </a:t>
            </a:r>
            <a:r>
              <a:rPr lang="en-US" dirty="0" smtClean="0"/>
              <a:t>Characterize program outcomes as program impacts UNLESS you have designed and implemented experimental or quasi-experimental research procedures.</a:t>
            </a:r>
            <a:endParaRPr lang="en-US" dirty="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36</a:t>
            </a:fld>
            <a:endParaRPr lang="en-US" sz="1400" dirty="0">
              <a:solidFill>
                <a:schemeClr val="accent6">
                  <a:lumMod val="75000"/>
                </a:schemeClr>
              </a:solidFill>
            </a:endParaRPr>
          </a:p>
        </p:txBody>
      </p:sp>
    </p:spTree>
    <p:extLst>
      <p:ext uri="{BB962C8B-B14F-4D97-AF65-F5344CB8AC3E}">
        <p14:creationId xmlns:p14="http://schemas.microsoft.com/office/powerpoint/2010/main" val="657870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Gross Program Impacts: </a:t>
            </a:r>
            <a:r>
              <a:rPr lang="en-US" dirty="0" smtClean="0"/>
              <a:t>You measure gross program impacts by looking at the client’s status prior to program intervention and comparing it to the client’s status after program intervention.</a:t>
            </a:r>
          </a:p>
          <a:p>
            <a:pPr lvl="2"/>
            <a:r>
              <a:rPr lang="en-US" b="1" dirty="0" smtClean="0"/>
              <a:t>Analysis Period – </a:t>
            </a:r>
            <a:r>
              <a:rPr lang="en-US" dirty="0" smtClean="0"/>
              <a:t>It is important to define an appropriate analysis period. For energy usage, bill payment, and income … statistics are usually examined over at least a one-year period. And, efforts are made to normalize between the pre- and post-program periods. {Was it really cold in the year prior to participation and really warm in the next year?}</a:t>
            </a:r>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37</a:t>
            </a:fld>
            <a:endParaRPr lang="en-US" sz="1400" dirty="0">
              <a:solidFill>
                <a:schemeClr val="accent6">
                  <a:lumMod val="75000"/>
                </a:schemeClr>
              </a:solidFill>
            </a:endParaRPr>
          </a:p>
        </p:txBody>
      </p:sp>
    </p:spTree>
    <p:extLst>
      <p:ext uri="{BB962C8B-B14F-4D97-AF65-F5344CB8AC3E}">
        <p14:creationId xmlns:p14="http://schemas.microsoft.com/office/powerpoint/2010/main" val="23542486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Net Program Impacts: </a:t>
            </a:r>
            <a:r>
              <a:rPr lang="en-US" dirty="0" smtClean="0"/>
              <a:t>You measure net program impacts by comparing the outcomes for the clients who received services to comparable clients who did not receive services.</a:t>
            </a:r>
          </a:p>
          <a:p>
            <a:pPr lvl="2"/>
            <a:r>
              <a:rPr lang="en-US" b="1" dirty="0" smtClean="0"/>
              <a:t>Unexpected Outcomes – </a:t>
            </a:r>
            <a:r>
              <a:rPr lang="en-US" dirty="0" smtClean="0"/>
              <a:t>Sometimes, we find that it appears that a program had no outcome, when, in fact, the client would have been worse off in the absence of the program.{Think about 2008.}</a:t>
            </a:r>
            <a:endParaRPr lang="en-US" b="1" dirty="0" smtClean="0"/>
          </a:p>
          <a:p>
            <a:pPr lvl="2"/>
            <a:endParaRPr lang="en-US" b="1" dirty="0"/>
          </a:p>
          <a:p>
            <a:pPr marL="914400" lvl="2" indent="0">
              <a:buNone/>
            </a:pPr>
            <a:endParaRPr lang="en-US" b="1" dirty="0" smtClean="0"/>
          </a:p>
          <a:p>
            <a:pPr lvl="2"/>
            <a:endParaRPr lang="en-US" b="1" dirty="0" smtClean="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38</a:t>
            </a:fld>
            <a:endParaRPr lang="en-US" sz="1400" dirty="0">
              <a:solidFill>
                <a:schemeClr val="accent6">
                  <a:lumMod val="75000"/>
                </a:schemeClr>
              </a:solidFill>
            </a:endParaRPr>
          </a:p>
        </p:txBody>
      </p:sp>
    </p:spTree>
    <p:extLst>
      <p:ext uri="{BB962C8B-B14F-4D97-AF65-F5344CB8AC3E}">
        <p14:creationId xmlns:p14="http://schemas.microsoft.com/office/powerpoint/2010/main" val="10598900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124200"/>
            <a:ext cx="6589713" cy="1362075"/>
          </a:xfrm>
        </p:spPr>
        <p:txBody>
          <a:bodyPr>
            <a:normAutofit fontScale="90000"/>
          </a:bodyPr>
          <a:lstStyle/>
          <a:p>
            <a:pPr lvl="0"/>
            <a:r>
              <a:rPr lang="en-US" dirty="0" smtClean="0"/>
              <a:t>Evaluating assurance 16 – Integration with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39</a:t>
            </a:fld>
            <a:endParaRPr lang="en-US" sz="1400" dirty="0">
              <a:solidFill>
                <a:schemeClr val="accent6">
                  <a:lumMod val="75000"/>
                </a:schemeClr>
              </a:solidFill>
            </a:endParaRPr>
          </a:p>
        </p:txBody>
      </p:sp>
    </p:spTree>
    <p:extLst>
      <p:ext uri="{BB962C8B-B14F-4D97-AF65-F5344CB8AC3E}">
        <p14:creationId xmlns:p14="http://schemas.microsoft.com/office/powerpoint/2010/main" val="1151308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Assurance 16 was added to the LIHEAP statute as part of the 1994 program re-authorization.</a:t>
            </a:r>
          </a:p>
          <a:p>
            <a:pPr marL="457200" lvl="1" indent="0">
              <a:buNone/>
            </a:pPr>
            <a:endParaRPr lang="en-US" dirty="0"/>
          </a:p>
          <a:p>
            <a:r>
              <a:rPr lang="en-US" dirty="0" smtClean="0"/>
              <a:t>Assurance 16 allows grantees to</a:t>
            </a:r>
            <a:r>
              <a:rPr lang="en-US" i="1" dirty="0" smtClean="0"/>
              <a:t> “use </a:t>
            </a:r>
            <a:r>
              <a:rPr lang="en-US" i="1" dirty="0"/>
              <a:t>up to 5 percent of such funds … to provide services that encourage and enable households to reduce their home energy needs and thereby the need for energy assistance</a:t>
            </a:r>
            <a:r>
              <a:rPr lang="en-US" i="1" dirty="0" smtClean="0"/>
              <a:t>…”</a:t>
            </a:r>
          </a:p>
          <a:p>
            <a:pPr lvl="1"/>
            <a:r>
              <a:rPr lang="en-US" dirty="0" smtClean="0"/>
              <a:t>There are no additional administrative funds associated with Assurance 16.</a:t>
            </a:r>
            <a:endParaRPr lang="en-US" dirty="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a:t>
            </a:fld>
            <a:endParaRPr lang="en-US" sz="1400" dirty="0">
              <a:solidFill>
                <a:schemeClr val="accent6">
                  <a:lumMod val="75000"/>
                </a:schemeClr>
              </a:solidFill>
            </a:endParaRPr>
          </a:p>
        </p:txBody>
      </p:sp>
    </p:spTree>
    <p:extLst>
      <p:ext uri="{BB962C8B-B14F-4D97-AF65-F5344CB8AC3E}">
        <p14:creationId xmlns:p14="http://schemas.microsoft.com/office/powerpoint/2010/main" val="23899623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 </a:t>
            </a:r>
            <a:endParaRPr lang="en-US" b="0" dirty="0" smtClean="0"/>
          </a:p>
          <a:p>
            <a:pPr lvl="1"/>
            <a:r>
              <a:rPr lang="en-US" b="1" dirty="0" smtClean="0"/>
              <a:t>Analysis of Benefits: </a:t>
            </a:r>
            <a:r>
              <a:rPr lang="en-US" dirty="0" smtClean="0"/>
              <a:t>25% of clients get both regular and crisis benefits for at least three of the last five years.</a:t>
            </a:r>
          </a:p>
          <a:p>
            <a:pPr lvl="2"/>
            <a:r>
              <a:rPr lang="en-US" b="1" dirty="0" smtClean="0"/>
              <a:t>Assurance 16 Program: </a:t>
            </a:r>
            <a:r>
              <a:rPr lang="en-US" dirty="0" smtClean="0"/>
              <a:t>Implement an Assurance 16 program that targets those clients for needs assessment and referral.</a:t>
            </a:r>
            <a:br>
              <a:rPr lang="en-US" dirty="0" smtClean="0"/>
            </a:br>
            <a:endParaRPr lang="en-US" b="1" dirty="0" smtClean="0"/>
          </a:p>
          <a:p>
            <a:pPr lvl="1"/>
            <a:r>
              <a:rPr lang="en-US" b="1" dirty="0" smtClean="0"/>
              <a:t>High Energy Bills: </a:t>
            </a:r>
            <a:r>
              <a:rPr lang="en-US" dirty="0" smtClean="0"/>
              <a:t>10% of clients have energy bills that are more than 2X the average for all clients. Even with higher LIHEAP grants, those clients have net home energy burden over 20% of income.</a:t>
            </a:r>
          </a:p>
          <a:p>
            <a:pPr lvl="2"/>
            <a:r>
              <a:rPr lang="en-US" b="1" dirty="0" smtClean="0"/>
              <a:t>Assurance 16 Program: </a:t>
            </a:r>
            <a:r>
              <a:rPr lang="en-US" dirty="0" smtClean="0"/>
              <a:t>Target clients for on-site energy </a:t>
            </a:r>
            <a:r>
              <a:rPr lang="en-US" smtClean="0"/>
              <a:t>needs assessment. </a:t>
            </a:r>
            <a:r>
              <a:rPr lang="en-US" dirty="0" smtClean="0"/>
              <a:t>Determine whether problems related to client behaviors, inefficient energy equipment, or leaky and poorly insulated home. </a:t>
            </a:r>
            <a:endParaRPr lang="en-US" b="1" dirty="0" smtClean="0"/>
          </a:p>
        </p:txBody>
      </p:sp>
      <p:sp>
        <p:nvSpPr>
          <p:cNvPr id="4" name="Title 3"/>
          <p:cNvSpPr>
            <a:spLocks noGrp="1"/>
          </p:cNvSpPr>
          <p:nvPr>
            <p:ph type="title"/>
          </p:nvPr>
        </p:nvSpPr>
        <p:spPr/>
        <p:txBody>
          <a:bodyPr>
            <a:normAutofit/>
          </a:bodyPr>
          <a:lstStyle/>
          <a:p>
            <a:r>
              <a:rPr lang="en-US" dirty="0" smtClean="0"/>
              <a:t>Integrate Performance Management Findings into Assurance 16 Program Design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40</a:t>
            </a:fld>
            <a:endParaRPr lang="en-US" sz="1400" dirty="0">
              <a:solidFill>
                <a:schemeClr val="accent6">
                  <a:lumMod val="75000"/>
                </a:schemeClr>
              </a:solidFill>
            </a:endParaRPr>
          </a:p>
        </p:txBody>
      </p:sp>
    </p:spTree>
    <p:extLst>
      <p:ext uri="{BB962C8B-B14F-4D97-AF65-F5344CB8AC3E}">
        <p14:creationId xmlns:p14="http://schemas.microsoft.com/office/powerpoint/2010/main" val="12505606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a:t>
            </a:r>
            <a:r>
              <a:rPr lang="en-US" dirty="0"/>
              <a:t>… (continued)</a:t>
            </a:r>
            <a:endParaRPr lang="en-US" b="0" dirty="0"/>
          </a:p>
          <a:p>
            <a:pPr lvl="1"/>
            <a:r>
              <a:rPr lang="en-US" b="1" dirty="0" smtClean="0"/>
              <a:t>Repeated Disconnections:</a:t>
            </a:r>
            <a:r>
              <a:rPr lang="en-US" dirty="0" smtClean="0"/>
              <a:t> 15% of clients needed to have service restored in three of the last five years.</a:t>
            </a:r>
          </a:p>
          <a:p>
            <a:pPr lvl="2"/>
            <a:r>
              <a:rPr lang="en-US" b="1" dirty="0" smtClean="0"/>
              <a:t>Assurance 16 Program: </a:t>
            </a:r>
            <a:r>
              <a:rPr lang="en-US" dirty="0" smtClean="0"/>
              <a:t>Conduct outreach to energy vendors to develop procedures to avoid service disconnections for clients that are long-term program participants (e.g., fixed income elderly and/or disabled).</a:t>
            </a:r>
          </a:p>
          <a:p>
            <a:pPr marL="457200" lvl="1" indent="0">
              <a:buNone/>
            </a:pPr>
            <a:endParaRPr lang="en-US" dirty="0"/>
          </a:p>
        </p:txBody>
      </p:sp>
      <p:sp>
        <p:nvSpPr>
          <p:cNvPr id="4" name="Title 3"/>
          <p:cNvSpPr>
            <a:spLocks noGrp="1"/>
          </p:cNvSpPr>
          <p:nvPr>
            <p:ph type="title"/>
          </p:nvPr>
        </p:nvSpPr>
        <p:spPr/>
        <p:txBody>
          <a:bodyPr>
            <a:normAutofit/>
          </a:bodyPr>
          <a:lstStyle/>
          <a:p>
            <a:r>
              <a:rPr lang="en-US" dirty="0" smtClean="0"/>
              <a:t>Integrate Performance Management Findings into Assurance 16 Program Design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41</a:t>
            </a:fld>
            <a:endParaRPr lang="en-US" sz="1400" dirty="0">
              <a:solidFill>
                <a:schemeClr val="accent6">
                  <a:lumMod val="75000"/>
                </a:schemeClr>
              </a:solidFill>
            </a:endParaRPr>
          </a:p>
        </p:txBody>
      </p:sp>
    </p:spTree>
    <p:extLst>
      <p:ext uri="{BB962C8B-B14F-4D97-AF65-F5344CB8AC3E}">
        <p14:creationId xmlns:p14="http://schemas.microsoft.com/office/powerpoint/2010/main" val="24027575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Examples …</a:t>
            </a:r>
            <a:endParaRPr lang="en-US" b="0" dirty="0" smtClean="0"/>
          </a:p>
          <a:p>
            <a:pPr lvl="1"/>
            <a:r>
              <a:rPr lang="en-US" b="1" dirty="0" smtClean="0"/>
              <a:t>A16 Needs Assessment Program: </a:t>
            </a:r>
            <a:r>
              <a:rPr lang="en-US" dirty="0" smtClean="0"/>
              <a:t>A16 program evaluation finds that clients have sufficient resources but poor financial management skills.</a:t>
            </a:r>
          </a:p>
          <a:p>
            <a:pPr lvl="2"/>
            <a:r>
              <a:rPr lang="en-US" b="1" dirty="0" smtClean="0"/>
              <a:t>Performance Management: </a:t>
            </a:r>
            <a:r>
              <a:rPr lang="en-US" dirty="0" smtClean="0"/>
              <a:t>Consider changes to the benefit payment system to spread LIHEAP grant over time.</a:t>
            </a:r>
            <a:br>
              <a:rPr lang="en-US" dirty="0" smtClean="0"/>
            </a:br>
            <a:endParaRPr lang="en-US" b="1" dirty="0" smtClean="0"/>
          </a:p>
          <a:p>
            <a:pPr lvl="1"/>
            <a:r>
              <a:rPr lang="en-US" b="1" dirty="0" smtClean="0"/>
              <a:t>A16 High Energy Bills Program: </a:t>
            </a:r>
            <a:r>
              <a:rPr lang="en-US" dirty="0" smtClean="0"/>
              <a:t>A16 program evaluation finds that unsafe equipment is a barrier to leveraging utility funds for weatherization.</a:t>
            </a:r>
          </a:p>
          <a:p>
            <a:pPr lvl="2"/>
            <a:r>
              <a:rPr lang="en-US" b="1" dirty="0" smtClean="0"/>
              <a:t>Performance Management: </a:t>
            </a:r>
            <a:r>
              <a:rPr lang="en-US" dirty="0" smtClean="0"/>
              <a:t> Consider implementing heating and cooling equipment repair and replacement program.</a:t>
            </a:r>
            <a:endParaRPr lang="en-US" b="1" dirty="0" smtClean="0"/>
          </a:p>
        </p:txBody>
      </p:sp>
      <p:sp>
        <p:nvSpPr>
          <p:cNvPr id="4" name="Title 3"/>
          <p:cNvSpPr>
            <a:spLocks noGrp="1"/>
          </p:cNvSpPr>
          <p:nvPr>
            <p:ph type="title"/>
          </p:nvPr>
        </p:nvSpPr>
        <p:spPr/>
        <p:txBody>
          <a:bodyPr>
            <a:normAutofit/>
          </a:bodyPr>
          <a:lstStyle/>
          <a:p>
            <a:r>
              <a:rPr lang="en-US" dirty="0" smtClean="0"/>
              <a:t>Integrate Assurance 16 Evaluation Findings into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42</a:t>
            </a:fld>
            <a:endParaRPr lang="en-US" sz="1400" dirty="0">
              <a:solidFill>
                <a:schemeClr val="accent6">
                  <a:lumMod val="75000"/>
                </a:schemeClr>
              </a:solidFill>
            </a:endParaRPr>
          </a:p>
        </p:txBody>
      </p:sp>
    </p:spTree>
    <p:extLst>
      <p:ext uri="{BB962C8B-B14F-4D97-AF65-F5344CB8AC3E}">
        <p14:creationId xmlns:p14="http://schemas.microsoft.com/office/powerpoint/2010/main" val="2677837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Examples … (continued) </a:t>
            </a:r>
            <a:endParaRPr lang="en-US" b="0" dirty="0" smtClean="0"/>
          </a:p>
          <a:p>
            <a:pPr lvl="1"/>
            <a:r>
              <a:rPr lang="en-US" b="1" dirty="0" smtClean="0"/>
              <a:t>A16 Vendor Advocacy Program: </a:t>
            </a:r>
            <a:r>
              <a:rPr lang="en-US" dirty="0" smtClean="0"/>
              <a:t>A16 program evaluation finds that current benefits for some elderly and disabled are not sufficient to make energy bills affordable and prevent shutoff.</a:t>
            </a:r>
          </a:p>
          <a:p>
            <a:pPr lvl="2"/>
            <a:r>
              <a:rPr lang="en-US" b="1" dirty="0" smtClean="0"/>
              <a:t>Performance Management: </a:t>
            </a:r>
            <a:r>
              <a:rPr lang="en-US" dirty="0" smtClean="0"/>
              <a:t>Consider modifying the benefit matrix to better target benefits to clients with the highest burden.</a:t>
            </a:r>
          </a:p>
          <a:p>
            <a:pPr marL="457200" lvl="1" indent="0">
              <a:buNone/>
            </a:pPr>
            <a:endParaRPr lang="en-US" dirty="0"/>
          </a:p>
        </p:txBody>
      </p:sp>
      <p:sp>
        <p:nvSpPr>
          <p:cNvPr id="4" name="Title 3"/>
          <p:cNvSpPr>
            <a:spLocks noGrp="1"/>
          </p:cNvSpPr>
          <p:nvPr>
            <p:ph type="title"/>
          </p:nvPr>
        </p:nvSpPr>
        <p:spPr/>
        <p:txBody>
          <a:bodyPr>
            <a:normAutofit/>
          </a:bodyPr>
          <a:lstStyle/>
          <a:p>
            <a:r>
              <a:rPr lang="en-US" dirty="0" smtClean="0"/>
              <a:t>Integrate Assurance 16 Evaluation Findings into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43</a:t>
            </a:fld>
            <a:endParaRPr lang="en-US" sz="1400" dirty="0">
              <a:solidFill>
                <a:schemeClr val="accent6">
                  <a:lumMod val="75000"/>
                </a:schemeClr>
              </a:solidFill>
            </a:endParaRPr>
          </a:p>
        </p:txBody>
      </p:sp>
    </p:spTree>
    <p:extLst>
      <p:ext uri="{BB962C8B-B14F-4D97-AF65-F5344CB8AC3E}">
        <p14:creationId xmlns:p14="http://schemas.microsoft.com/office/powerpoint/2010/main" val="7937316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Minnesota</a:t>
            </a:r>
          </a:p>
          <a:p>
            <a:pPr lvl="1"/>
            <a:r>
              <a:rPr lang="en-US" dirty="0" smtClean="0"/>
              <a:t>Minnesota </a:t>
            </a:r>
            <a:r>
              <a:rPr lang="en-US" dirty="0"/>
              <a:t>A16 and Outreach Activities Report at </a:t>
            </a:r>
            <a:r>
              <a:rPr lang="en-US" sz="1800" dirty="0">
                <a:hlinkClick r:id="rId2"/>
              </a:rPr>
              <a:t>http://liheap.ncat.org/pubs/LCIssueBriefs/A16/A16andOutreachActivitiesReport.docx</a:t>
            </a:r>
            <a:endParaRPr lang="en-US" sz="1800" dirty="0"/>
          </a:p>
          <a:p>
            <a:pPr marL="857250" lvl="2" indent="0">
              <a:buNone/>
            </a:pPr>
            <a:endParaRPr lang="en-US" dirty="0"/>
          </a:p>
          <a:p>
            <a:pPr lvl="1"/>
            <a:r>
              <a:rPr lang="en-US" dirty="0" smtClean="0"/>
              <a:t>Minnesota </a:t>
            </a:r>
            <a:r>
              <a:rPr lang="en-US" dirty="0"/>
              <a:t>2014 Energy Assistance Program Manual(A16) at </a:t>
            </a:r>
            <a:r>
              <a:rPr lang="en-US" sz="1800" dirty="0">
                <a:hlinkClick r:id="rId3"/>
              </a:rPr>
              <a:t>http://liheap.ncat.org/pubs/LCIssueBriefs/A16/MN_A16_manual2014.pdf</a:t>
            </a:r>
            <a:endParaRPr lang="en-US" sz="1800" dirty="0"/>
          </a:p>
          <a:p>
            <a:pPr marL="857250" lvl="2" indent="0">
              <a:buNone/>
            </a:pPr>
            <a:endParaRPr lang="en-US" dirty="0"/>
          </a:p>
          <a:p>
            <a:pPr marL="800100" lvl="1"/>
            <a:r>
              <a:rPr lang="en-US" dirty="0"/>
              <a:t>Form for Minnesota Report on A16 Activities at </a:t>
            </a:r>
            <a:r>
              <a:rPr lang="en-US" sz="1800" dirty="0">
                <a:hlinkClick r:id="rId4"/>
              </a:rPr>
              <a:t>http://</a:t>
            </a:r>
            <a:r>
              <a:rPr lang="en-US" sz="1800" dirty="0" smtClean="0">
                <a:hlinkClick r:id="rId4"/>
              </a:rPr>
              <a:t>liheap.ncat.org/pubs/LCIssueBriefs/A16/MN_A16_Report.docx</a:t>
            </a:r>
            <a:r>
              <a:rPr lang="en-US" sz="1800" dirty="0" smtClean="0"/>
              <a:t/>
            </a:r>
            <a:br>
              <a:rPr lang="en-US" sz="1800" dirty="0" smtClean="0"/>
            </a:br>
            <a:endParaRPr lang="en-US" sz="1800" dirty="0" smtClean="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44</a:t>
            </a:fld>
            <a:endParaRPr lang="en-US" sz="1400" dirty="0">
              <a:solidFill>
                <a:schemeClr val="accent6">
                  <a:lumMod val="75000"/>
                </a:schemeClr>
              </a:solidFill>
            </a:endParaRPr>
          </a:p>
        </p:txBody>
      </p:sp>
    </p:spTree>
    <p:extLst>
      <p:ext uri="{BB962C8B-B14F-4D97-AF65-F5344CB8AC3E}">
        <p14:creationId xmlns:p14="http://schemas.microsoft.com/office/powerpoint/2010/main" val="26938628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Delaware Memorandum of Understanding at </a:t>
            </a:r>
            <a:r>
              <a:rPr lang="en-US" sz="1800" b="0" dirty="0">
                <a:hlinkClick r:id="rId2"/>
              </a:rPr>
              <a:t>http://liheap.ncat.org/pubs/LCIssueBriefs/A16/DE_MOU_SOV_OCS.docx</a:t>
            </a:r>
            <a:endParaRPr lang="en-US" sz="1800" b="0" dirty="0"/>
          </a:p>
          <a:p>
            <a:pPr marL="800100" lvl="1"/>
            <a:endParaRPr lang="en-US" sz="1800" dirty="0"/>
          </a:p>
          <a:p>
            <a:r>
              <a:rPr lang="en-US" dirty="0" smtClean="0"/>
              <a:t>Indiana</a:t>
            </a:r>
          </a:p>
          <a:p>
            <a:pPr marL="800100" lvl="1"/>
            <a:r>
              <a:rPr lang="en-US" dirty="0" smtClean="0"/>
              <a:t>Presentation </a:t>
            </a:r>
            <a:r>
              <a:rPr lang="en-US" dirty="0"/>
              <a:t>about Indiana A16 and Leveraging at </a:t>
            </a:r>
            <a:r>
              <a:rPr lang="en-US" sz="1800" dirty="0">
                <a:hlinkClick r:id="rId3"/>
              </a:rPr>
              <a:t>http://</a:t>
            </a:r>
            <a:r>
              <a:rPr lang="en-US" sz="1800" dirty="0" smtClean="0">
                <a:hlinkClick r:id="rId3"/>
              </a:rPr>
              <a:t>liheap.ncat.org/pubs/LCIssueBriefs/INA16presentation.pdf</a:t>
            </a:r>
            <a:r>
              <a:rPr lang="en-US" sz="1800" dirty="0" smtClean="0"/>
              <a:t/>
            </a:r>
            <a:br>
              <a:rPr lang="en-US" sz="1800" dirty="0" smtClean="0"/>
            </a:br>
            <a:endParaRPr lang="en-US" sz="1800" dirty="0" smtClean="0"/>
          </a:p>
          <a:p>
            <a:pPr marL="800100" lvl="1"/>
            <a:r>
              <a:rPr lang="en-US" dirty="0" smtClean="0"/>
              <a:t>Indiana </a:t>
            </a:r>
            <a:r>
              <a:rPr lang="en-US" dirty="0"/>
              <a:t>REACH Evaluation Summary at </a:t>
            </a:r>
            <a:r>
              <a:rPr lang="en-US" sz="1800" dirty="0">
                <a:hlinkClick r:id="rId4"/>
              </a:rPr>
              <a:t>http://</a:t>
            </a:r>
            <a:r>
              <a:rPr lang="en-US" sz="1800" dirty="0" smtClean="0">
                <a:hlinkClick r:id="rId4"/>
              </a:rPr>
              <a:t>liheap.ncat.org/pubs/LCIssueBriefs/A16/Indiana_REACH_eval.docx</a:t>
            </a:r>
            <a:r>
              <a:rPr lang="en-US" sz="1800" dirty="0" smtClean="0"/>
              <a:t/>
            </a:r>
            <a:br>
              <a:rPr lang="en-US" sz="1800" dirty="0" smtClean="0"/>
            </a:br>
            <a:endParaRPr lang="en-US" sz="1800" dirty="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45</a:t>
            </a:fld>
            <a:endParaRPr lang="en-US" sz="1400" dirty="0">
              <a:solidFill>
                <a:schemeClr val="accent6">
                  <a:lumMod val="75000"/>
                </a:schemeClr>
              </a:solidFill>
            </a:endParaRPr>
          </a:p>
        </p:txBody>
      </p:sp>
    </p:spTree>
    <p:extLst>
      <p:ext uri="{BB962C8B-B14F-4D97-AF65-F5344CB8AC3E}">
        <p14:creationId xmlns:p14="http://schemas.microsoft.com/office/powerpoint/2010/main" val="36451582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00050"/>
            <a:r>
              <a:rPr lang="en-US" dirty="0" smtClean="0"/>
              <a:t>LIHEAP IM 2000-12 Cost for Planning and Administration </a:t>
            </a:r>
            <a:r>
              <a:rPr lang="en-US" sz="1800" b="0" dirty="0" smtClean="0">
                <a:hlinkClick r:id="rId2"/>
              </a:rPr>
              <a:t>http://www.acf.hhs.gov/programs/ocs/resource/liheap-im-on-costs-for-planning-and-administration-updated-information</a:t>
            </a:r>
            <a:r>
              <a:rPr lang="en-US" sz="1800" b="0" dirty="0" smtClean="0"/>
              <a:t> </a:t>
            </a:r>
            <a:br>
              <a:rPr lang="en-US" sz="1800" b="0" dirty="0" smtClean="0"/>
            </a:br>
            <a:endParaRPr lang="en-US" sz="1800" b="0" dirty="0" smtClean="0"/>
          </a:p>
          <a:p>
            <a:pPr marL="400050"/>
            <a:r>
              <a:rPr lang="en-US" dirty="0"/>
              <a:t>LIHEAP Clearinghouse Issue Brief: </a:t>
            </a:r>
            <a:r>
              <a:rPr lang="en-US" dirty="0" smtClean="0"/>
              <a:t>LIHEAP </a:t>
            </a:r>
            <a:r>
              <a:rPr lang="en-US" dirty="0"/>
              <a:t>Administrative Cost </a:t>
            </a:r>
            <a:r>
              <a:rPr lang="en-US" dirty="0" smtClean="0"/>
              <a:t>Savings</a:t>
            </a:r>
            <a:br>
              <a:rPr lang="en-US" dirty="0" smtClean="0"/>
            </a:br>
            <a:r>
              <a:rPr lang="en-US" sz="1800" b="0" u="sng" dirty="0" smtClean="0">
                <a:hlinkClick r:id="rId3"/>
              </a:rPr>
              <a:t>http</a:t>
            </a:r>
            <a:r>
              <a:rPr lang="en-US" sz="1800" b="0" u="sng" dirty="0">
                <a:hlinkClick r:id="rId3"/>
              </a:rPr>
              <a:t>://www.liheapch.acf.hhs.gov/docs/Admincosts.pdf</a:t>
            </a:r>
            <a:endParaRPr lang="en-US" sz="1800" b="0" dirty="0" smtClean="0"/>
          </a:p>
          <a:p>
            <a:pPr marL="800100" lvl="1"/>
            <a:endParaRPr lang="en-US" dirty="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46</a:t>
            </a:fld>
            <a:endParaRPr lang="en-US" sz="1400" dirty="0">
              <a:solidFill>
                <a:schemeClr val="accent6">
                  <a:lumMod val="75000"/>
                </a:schemeClr>
              </a:solidFill>
            </a:endParaRPr>
          </a:p>
        </p:txBody>
      </p:sp>
    </p:spTree>
    <p:extLst>
      <p:ext uri="{BB962C8B-B14F-4D97-AF65-F5344CB8AC3E}">
        <p14:creationId xmlns:p14="http://schemas.microsoft.com/office/powerpoint/2010/main" val="22641772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r>
              <a:rPr lang="en-US" dirty="0" smtClean="0"/>
              <a:t>Questions and Answers</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47</a:t>
            </a:fld>
            <a:endParaRPr lang="en-US" sz="1400" dirty="0">
              <a:solidFill>
                <a:schemeClr val="accent6">
                  <a:lumMod val="75000"/>
                </a:schemeClr>
              </a:solidFill>
            </a:endParaRPr>
          </a:p>
        </p:txBody>
      </p:sp>
    </p:spTree>
    <p:extLst>
      <p:ext uri="{BB962C8B-B14F-4D97-AF65-F5344CB8AC3E}">
        <p14:creationId xmlns:p14="http://schemas.microsoft.com/office/powerpoint/2010/main" val="25365845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body" idx="1"/>
          </p:nvPr>
        </p:nvSpPr>
        <p:spPr/>
        <p:txBody>
          <a:bodyPr/>
          <a:lstStyle/>
          <a:p>
            <a:r>
              <a:rPr lang="en-US" b="0" dirty="0" smtClean="0"/>
              <a:t>The next session is...</a:t>
            </a:r>
            <a:endParaRPr lang="en-US" b="0" dirty="0"/>
          </a:p>
        </p:txBody>
      </p:sp>
      <p:sp>
        <p:nvSpPr>
          <p:cNvPr id="2" name="Title 1"/>
          <p:cNvSpPr>
            <a:spLocks noGrp="1"/>
          </p:cNvSpPr>
          <p:nvPr>
            <p:ph type="title"/>
          </p:nvPr>
        </p:nvSpPr>
        <p:spPr/>
        <p:txBody>
          <a:bodyPr>
            <a:normAutofit fontScale="90000"/>
          </a:bodyPr>
          <a:lstStyle/>
          <a:p>
            <a:r>
              <a:rPr lang="en-US" dirty="0" smtClean="0"/>
              <a:t>State Track: Grantee Experiences with Delivered Fuel Vendors</a:t>
            </a:r>
            <a:br>
              <a:rPr lang="en-US" dirty="0" smtClean="0"/>
            </a:br>
            <a:r>
              <a:rPr lang="en-US" sz="2200" dirty="0" smtClean="0"/>
              <a:t>or</a:t>
            </a:r>
            <a:r>
              <a:rPr lang="en-US" dirty="0" smtClean="0"/>
              <a:t/>
            </a:r>
            <a:br>
              <a:rPr lang="en-US" dirty="0" smtClean="0"/>
            </a:br>
            <a:r>
              <a:rPr lang="en-US" dirty="0" smtClean="0"/>
              <a:t>Tribal Track: Working with Deliverable Fuel Vendors</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48</a:t>
            </a:fld>
            <a:endParaRPr lang="en-US" sz="1400" dirty="0">
              <a:solidFill>
                <a:schemeClr val="accent6">
                  <a:lumMod val="75000"/>
                </a:schemeClr>
              </a:solidFill>
            </a:endParaRPr>
          </a:p>
        </p:txBody>
      </p:sp>
    </p:spTree>
    <p:extLst>
      <p:ext uri="{BB962C8B-B14F-4D97-AF65-F5344CB8AC3E}">
        <p14:creationId xmlns:p14="http://schemas.microsoft.com/office/powerpoint/2010/main" val="3088511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A</a:t>
            </a:r>
            <a:r>
              <a:rPr lang="en-US" dirty="0" smtClean="0"/>
              <a:t>llowable expenditures under Assurance 16</a:t>
            </a:r>
          </a:p>
          <a:p>
            <a:pPr lvl="1"/>
            <a:r>
              <a:rPr lang="en-US" i="1" dirty="0" smtClean="0"/>
              <a:t>“... </a:t>
            </a:r>
            <a:r>
              <a:rPr lang="en-US" b="1" i="1" dirty="0" smtClean="0"/>
              <a:t>services</a:t>
            </a:r>
            <a:r>
              <a:rPr lang="en-US" i="1" dirty="0" smtClean="0"/>
              <a:t> that encourage and enable households to reduce their home energy needs…” </a:t>
            </a:r>
            <a:r>
              <a:rPr lang="en-US" dirty="0" smtClean="0"/>
              <a:t>{services not equipment}</a:t>
            </a:r>
            <a:br>
              <a:rPr lang="en-US" dirty="0" smtClean="0"/>
            </a:br>
            <a:endParaRPr lang="en-US" dirty="0" smtClean="0"/>
          </a:p>
          <a:p>
            <a:pPr lvl="1"/>
            <a:r>
              <a:rPr lang="en-US" dirty="0" smtClean="0"/>
              <a:t>“… </a:t>
            </a:r>
            <a:r>
              <a:rPr lang="en-US" i="1" dirty="0" smtClean="0"/>
              <a:t>including needs assessments, counseling, and assistance with [working with] energy vendors” </a:t>
            </a:r>
            <a:br>
              <a:rPr lang="en-US" i="1" dirty="0" smtClean="0"/>
            </a:br>
            <a:endParaRPr lang="en-US" i="1" dirty="0" smtClean="0"/>
          </a:p>
          <a:p>
            <a:r>
              <a:rPr lang="en-US" b="1" dirty="0" smtClean="0"/>
              <a:t>Outreach and other normal program operations costs are not allowable Assurance 16 activities.</a:t>
            </a:r>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5</a:t>
            </a:fld>
            <a:endParaRPr lang="en-US" sz="1400" dirty="0">
              <a:solidFill>
                <a:schemeClr val="accent6">
                  <a:lumMod val="75000"/>
                </a:schemeClr>
              </a:solidFill>
            </a:endParaRPr>
          </a:p>
        </p:txBody>
      </p:sp>
    </p:spTree>
    <p:extLst>
      <p:ext uri="{BB962C8B-B14F-4D97-AF65-F5344CB8AC3E}">
        <p14:creationId xmlns:p14="http://schemas.microsoft.com/office/powerpoint/2010/main" val="4072034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6</a:t>
            </a:fld>
            <a:endParaRPr lang="en-US" sz="1400" dirty="0">
              <a:solidFill>
                <a:schemeClr val="accent6">
                  <a:lumMod val="75000"/>
                </a:scheme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01020195"/>
              </p:ext>
            </p:extLst>
          </p:nvPr>
        </p:nvGraphicFramePr>
        <p:xfrm>
          <a:off x="533400" y="1752600"/>
          <a:ext cx="8153400" cy="4373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897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34 states, 28 tribes and 2 territories are spending LIHEAP funds on Assurance 16 activities in FY 2016</a:t>
            </a:r>
          </a:p>
          <a:p>
            <a:pPr lvl="1"/>
            <a:endParaRPr lang="en-US" dirty="0"/>
          </a:p>
          <a:p>
            <a:r>
              <a:rPr lang="en-US" dirty="0" smtClean="0"/>
              <a:t>In FY 2014, over $40 million was obligated for Assurance 16 activities by states</a:t>
            </a:r>
          </a:p>
          <a:p>
            <a:pPr lvl="1"/>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7</a:t>
            </a:fld>
            <a:endParaRPr lang="en-US" sz="1400" dirty="0">
              <a:solidFill>
                <a:schemeClr val="accent6">
                  <a:lumMod val="75000"/>
                </a:schemeClr>
              </a:solidFill>
            </a:endParaRPr>
          </a:p>
        </p:txBody>
      </p:sp>
    </p:spTree>
    <p:extLst>
      <p:ext uri="{BB962C8B-B14F-4D97-AF65-F5344CB8AC3E}">
        <p14:creationId xmlns:p14="http://schemas.microsoft.com/office/powerpoint/2010/main" val="3240099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610600" cy="4373563"/>
          </a:xfrm>
        </p:spPr>
        <p:txBody>
          <a:bodyPr>
            <a:normAutofit/>
          </a:bodyPr>
          <a:lstStyle/>
          <a:p>
            <a:r>
              <a:rPr lang="en-US" dirty="0" smtClean="0"/>
              <a:t>The LIHEAP statute requires that grantees:</a:t>
            </a:r>
          </a:p>
          <a:p>
            <a:pPr lvl="1"/>
            <a:r>
              <a:rPr lang="en-US" dirty="0" smtClean="0"/>
              <a:t>“ … </a:t>
            </a:r>
            <a:r>
              <a:rPr lang="en-US" i="1" dirty="0" smtClean="0"/>
              <a:t>report to the Secretary concerning the impact of such activities </a:t>
            </a:r>
            <a:br>
              <a:rPr lang="en-US" i="1" dirty="0" smtClean="0"/>
            </a:br>
            <a:r>
              <a:rPr lang="en-US" i="1" dirty="0" smtClean="0"/>
              <a:t>on the number of households served, the level of direct benefits </a:t>
            </a:r>
            <a:br>
              <a:rPr lang="en-US" i="1" dirty="0" smtClean="0"/>
            </a:br>
            <a:r>
              <a:rPr lang="en-US" i="1" dirty="0" smtClean="0"/>
              <a:t>provided to those households, and the number that remain unserved.”</a:t>
            </a:r>
            <a:br>
              <a:rPr lang="en-US" i="1" dirty="0" smtClean="0"/>
            </a:br>
            <a:endParaRPr lang="en-US" i="1" dirty="0" smtClean="0"/>
          </a:p>
          <a:p>
            <a:r>
              <a:rPr lang="en-US" dirty="0"/>
              <a:t>T</a:t>
            </a:r>
            <a:r>
              <a:rPr lang="en-US" dirty="0" smtClean="0"/>
              <a:t>his is operationalized in the Detailed Model Plan in Section 13.</a:t>
            </a:r>
            <a:endParaRPr lang="en-US" dirty="0"/>
          </a:p>
          <a:p>
            <a:pPr lvl="1"/>
            <a:r>
              <a:rPr lang="en-US" dirty="0" smtClean="0"/>
              <a:t>13.1: Description of A16 services</a:t>
            </a:r>
          </a:p>
          <a:p>
            <a:pPr lvl="1"/>
            <a:r>
              <a:rPr lang="en-US" dirty="0" smtClean="0"/>
              <a:t>13.2: Limitation of spending on A16 services to 5 percent of funds</a:t>
            </a:r>
          </a:p>
          <a:p>
            <a:pPr lvl="1"/>
            <a:r>
              <a:rPr lang="en-US" dirty="0" smtClean="0"/>
              <a:t>13.3: Description of the </a:t>
            </a:r>
            <a:r>
              <a:rPr lang="en-US" i="1" dirty="0" smtClean="0"/>
              <a:t>impact</a:t>
            </a:r>
            <a:r>
              <a:rPr lang="en-US" dirty="0" smtClean="0"/>
              <a:t> of A16 services on the </a:t>
            </a:r>
            <a:r>
              <a:rPr lang="en-US" i="1" dirty="0" smtClean="0"/>
              <a:t>number of households served…</a:t>
            </a:r>
            <a:endParaRPr lang="en-US" dirty="0" smtClean="0"/>
          </a:p>
          <a:p>
            <a:pPr lvl="1"/>
            <a:r>
              <a:rPr lang="en-US" dirty="0" smtClean="0"/>
              <a:t>13.4: Description of the </a:t>
            </a:r>
            <a:r>
              <a:rPr lang="en-US" i="1" dirty="0" smtClean="0"/>
              <a:t>direct benefit</a:t>
            </a:r>
            <a:r>
              <a:rPr lang="en-US" dirty="0" smtClean="0"/>
              <a:t> provided to households</a:t>
            </a:r>
          </a:p>
          <a:p>
            <a:pPr lvl="1"/>
            <a:r>
              <a:rPr lang="en-US" dirty="0" smtClean="0"/>
              <a:t>13.5/13.6: Number of applicants and number of recipients</a:t>
            </a:r>
          </a:p>
          <a:p>
            <a:pPr lvl="1"/>
            <a:endParaRPr lang="en-US" b="1" dirty="0" smtClean="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8</a:t>
            </a:fld>
            <a:endParaRPr lang="en-US" sz="1400" dirty="0">
              <a:solidFill>
                <a:schemeClr val="accent6">
                  <a:lumMod val="75000"/>
                </a:schemeClr>
              </a:solidFill>
            </a:endParaRPr>
          </a:p>
        </p:txBody>
      </p:sp>
    </p:spTree>
    <p:extLst>
      <p:ext uri="{BB962C8B-B14F-4D97-AF65-F5344CB8AC3E}">
        <p14:creationId xmlns:p14="http://schemas.microsoft.com/office/powerpoint/2010/main" val="1451392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9</a:t>
            </a:fld>
            <a:endParaRPr lang="en-US" sz="1400" dirty="0">
              <a:solidFill>
                <a:schemeClr val="accent6">
                  <a:lumMod val="75000"/>
                </a:schemeClr>
              </a:solidFill>
            </a:endParaRPr>
          </a:p>
        </p:txBody>
      </p:sp>
    </p:spTree>
    <p:extLst>
      <p:ext uri="{BB962C8B-B14F-4D97-AF65-F5344CB8AC3E}">
        <p14:creationId xmlns:p14="http://schemas.microsoft.com/office/powerpoint/2010/main" val="2314685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4152 - LIHEAP Speaker Slide v2">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escription0 xmlns="7e6df3a6-516c-4be2-820c-f3fba899ddab" xsi:nil="true"/>
    <Picture_x0020_Width xmlns="7e6df3a6-516c-4be2-820c-f3fba899ddab" xsi:nil="true"/>
    <Picture_x0020_Height xmlns="7e6df3a6-516c-4be2-820c-f3fba899ddab" xsi:nil="true"/>
    <ImageCreateDate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72134A4BD2C443ADAA59A637FCDD7A" ma:contentTypeVersion="5" ma:contentTypeDescription="Create a new document." ma:contentTypeScope="" ma:versionID="c4d84367d209501cf1f4706ab6b021a4">
  <xsd:schema xmlns:xsd="http://www.w3.org/2001/XMLSchema" xmlns:xs="http://www.w3.org/2001/XMLSchema" xmlns:p="http://schemas.microsoft.com/office/2006/metadata/properties" xmlns:ns2="http://schemas.microsoft.com/sharepoint/v3/fields" xmlns:ns3="7e6df3a6-516c-4be2-820c-f3fba899ddab" targetNamespace="http://schemas.microsoft.com/office/2006/metadata/properties" ma:root="true" ma:fieldsID="11cfae06777324bd02ddd9609af5d6f5" ns2:_="" ns3:_="">
    <xsd:import namespace="http://schemas.microsoft.com/sharepoint/v3/fields"/>
    <xsd:import namespace="7e6df3a6-516c-4be2-820c-f3fba899ddab"/>
    <xsd:element name="properties">
      <xsd:complexType>
        <xsd:sequence>
          <xsd:element name="documentManagement">
            <xsd:complexType>
              <xsd:all>
                <xsd:element ref="ns3:Picture_x0020_Height" minOccurs="0"/>
                <xsd:element ref="ns3:Picture_x0020_Width" minOccurs="0"/>
                <xsd:element ref="ns2:ImageCreateDate"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CreateDate" ma:index="11"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e6df3a6-516c-4be2-820c-f3fba899ddab" elementFormDefault="qualified">
    <xsd:import namespace="http://schemas.microsoft.com/office/2006/documentManagement/types"/>
    <xsd:import namespace="http://schemas.microsoft.com/office/infopath/2007/PartnerControls"/>
    <xsd:element name="Picture_x0020_Height" ma:index="9" nillable="true" ma:displayName="Picture Height" ma:decimals="0" ma:internalName="Picture_x0020_Height">
      <xsd:simpleType>
        <xsd:restriction base="dms:Number"/>
      </xsd:simpleType>
    </xsd:element>
    <xsd:element name="Picture_x0020_Width" ma:index="10" nillable="true" ma:displayName="Picture Width" ma:decimals="0" ma:internalName="Picture_x0020_Width">
      <xsd:simpleType>
        <xsd:restriction base="dms:Number"/>
      </xsd:simpleType>
    </xsd:element>
    <xsd:element name="Description0" ma:index="12" nillable="true" ma:displayName="Description"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52D469-911F-437B-862A-21C708AB473C}">
  <ds:schemaRefs>
    <ds:schemaRef ds:uri="http://schemas.microsoft.com/sharepoint/v3/contenttype/forms"/>
  </ds:schemaRefs>
</ds:datastoreItem>
</file>

<file path=customXml/itemProps2.xml><?xml version="1.0" encoding="utf-8"?>
<ds:datastoreItem xmlns:ds="http://schemas.openxmlformats.org/officeDocument/2006/customXml" ds:itemID="{F86BF0CC-A267-42D7-89AC-8B02172D0B63}">
  <ds:schemaRefs>
    <ds:schemaRef ds:uri="http://purl.org/dc/dcmitype/"/>
    <ds:schemaRef ds:uri="http://schemas.microsoft.com/office/infopath/2007/PartnerControls"/>
    <ds:schemaRef ds:uri="http://purl.org/dc/elements/1.1/"/>
    <ds:schemaRef ds:uri="http://schemas.microsoft.com/office/2006/metadata/properties"/>
    <ds:schemaRef ds:uri="7e6df3a6-516c-4be2-820c-f3fba899ddab"/>
    <ds:schemaRef ds:uri="http://schemas.microsoft.com/office/2006/documentManagement/types"/>
    <ds:schemaRef ds:uri="http://schemas.openxmlformats.org/package/2006/metadata/core-properties"/>
    <ds:schemaRef ds:uri="http://schemas.microsoft.com/sharepoint/v3/fields"/>
    <ds:schemaRef ds:uri="http://www.w3.org/XML/1998/namespace"/>
    <ds:schemaRef ds:uri="http://purl.org/dc/terms/"/>
  </ds:schemaRefs>
</ds:datastoreItem>
</file>

<file path=customXml/itemProps3.xml><?xml version="1.0" encoding="utf-8"?>
<ds:datastoreItem xmlns:ds="http://schemas.openxmlformats.org/officeDocument/2006/customXml" ds:itemID="{066BEC56-D343-4A3D-B0E6-BD33081A0D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7e6df3a6-516c-4be2-820c-f3fba899dd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1708</TotalTime>
  <Words>2324</Words>
  <Application>Microsoft Office PowerPoint</Application>
  <PresentationFormat>On-screen Show (4:3)</PresentationFormat>
  <Paragraphs>295</Paragraphs>
  <Slides>48</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4152 - LIHEAP Speaker Slide v2</vt:lpstr>
      <vt:lpstr>Evaluation of Assurance 16 Programs</vt:lpstr>
      <vt:lpstr>Agenda</vt:lpstr>
      <vt:lpstr>Understanding assurance 16</vt:lpstr>
      <vt:lpstr>Understanding Assurance 16</vt:lpstr>
      <vt:lpstr>Understanding Assurance 16</vt:lpstr>
      <vt:lpstr>Understanding Assurance 16</vt:lpstr>
      <vt:lpstr>Understanding Assurance 16</vt:lpstr>
      <vt:lpstr>Understanding Assurance 16</vt:lpstr>
      <vt:lpstr>Evaluating assurance 16</vt:lpstr>
      <vt:lpstr>Evaluating Assurance 16</vt:lpstr>
      <vt:lpstr>Evaluating Assurance 16</vt:lpstr>
      <vt:lpstr>Evaluating Assurance 16</vt:lpstr>
      <vt:lpstr>Evaluating assurance 16 –Logic Model</vt:lpstr>
      <vt:lpstr>Evaluating Assurance 16 – Logic Model</vt:lpstr>
      <vt:lpstr>Evaluating Assurance 16 – Logic Model</vt:lpstr>
      <vt:lpstr>Evaluating Assurance 16 – Logic Model</vt:lpstr>
      <vt:lpstr>Evaluating Assurance 16 – Logic Model</vt:lpstr>
      <vt:lpstr>Evaluating assurance 16 – Data Tracking  System</vt:lpstr>
      <vt:lpstr>Evaluating Assurance 16 – Data Tracking System</vt:lpstr>
      <vt:lpstr>Evaluating Assurance 16 – Data Tracking System</vt:lpstr>
      <vt:lpstr>Evaluating Assurance 16 – Data Tracking System</vt:lpstr>
      <vt:lpstr>Evaluating Assurance 16 – Data Tracking System – Example #1</vt:lpstr>
      <vt:lpstr>Evaluating Assurance 16 – Data Tracking System – Example #2</vt:lpstr>
      <vt:lpstr>Evaluating Assurance 16 – Data Tracking System – Example #3</vt:lpstr>
      <vt:lpstr>Evaluating assurance 16 – Process evaluation</vt:lpstr>
      <vt:lpstr>Evaluating Assurance 16 – Process Evaluation</vt:lpstr>
      <vt:lpstr>Evaluating Assurance 16 – Process Evaluation</vt:lpstr>
      <vt:lpstr>Evaluating Assurance 16 – Process Evaluation (continued)</vt:lpstr>
      <vt:lpstr>Evaluating Assurance 16 – Process Evaluation (continued)</vt:lpstr>
      <vt:lpstr>Evaluating Assurance 16 – Process Evaluation (continued)</vt:lpstr>
      <vt:lpstr>Evaluating assurance 16 –impact evaluation</vt:lpstr>
      <vt:lpstr>Evaluating Assurance 16 – Impact Evaluation</vt:lpstr>
      <vt:lpstr>Evaluating Assurance 16 – Impact Evaluation</vt:lpstr>
      <vt:lpstr>Evaluating Assurance 16 – Impact Evaluation (continued)</vt:lpstr>
      <vt:lpstr>Evaluating Assurance 16 – Impact Evaluation (continued)</vt:lpstr>
      <vt:lpstr>Evaluating Assurance 16 – Impact Evaluation (continued)</vt:lpstr>
      <vt:lpstr>Evaluating Assurance 16 – Impact Evaluation (continued)</vt:lpstr>
      <vt:lpstr>Evaluating Assurance 16 – Impact Evaluation (continued)</vt:lpstr>
      <vt:lpstr>Evaluating assurance 16 – Integration with performance management</vt:lpstr>
      <vt:lpstr>Integrate Performance Management Findings into Assurance 16 Program Design</vt:lpstr>
      <vt:lpstr>Integrate Performance Management Findings into Assurance 16 Program Design</vt:lpstr>
      <vt:lpstr>Integrate Assurance 16 Evaluation Findings into Performance Management</vt:lpstr>
      <vt:lpstr>Integrate Assurance 16 Evaluation Findings into Performance Management</vt:lpstr>
      <vt:lpstr>Resources</vt:lpstr>
      <vt:lpstr>Resources</vt:lpstr>
      <vt:lpstr>Resources</vt:lpstr>
      <vt:lpstr>Questions and Answers</vt:lpstr>
      <vt:lpstr>State Track: Grantee Experiences with Delivered Fuel Vendors or Tribal Track: Working with Deliverable Fuel Vendors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Deliverable Fuel Vendors</dc:title>
  <dc:creator>Jessica Porter</dc:creator>
  <cp:keywords/>
  <cp:lastModifiedBy>Marisa Larson</cp:lastModifiedBy>
  <cp:revision>140</cp:revision>
  <cp:lastPrinted>2016-02-29T14:30:38Z</cp:lastPrinted>
  <dcterms:created xsi:type="dcterms:W3CDTF">2016-01-08T17:53:06Z</dcterms:created>
  <dcterms:modified xsi:type="dcterms:W3CDTF">2016-12-08T21:50:01Z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0x0101005472134A4BD2C443ADAA59A637FCDD7A</vt:lpwstr>
  </property>
</Properties>
</file>