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tif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33"/>
  </p:notesMasterIdLst>
  <p:sldIdLst>
    <p:sldId id="331" r:id="rId2"/>
    <p:sldId id="434" r:id="rId3"/>
    <p:sldId id="435" r:id="rId4"/>
    <p:sldId id="413" r:id="rId5"/>
    <p:sldId id="340" r:id="rId6"/>
    <p:sldId id="339" r:id="rId7"/>
    <p:sldId id="432" r:id="rId8"/>
    <p:sldId id="418" r:id="rId9"/>
    <p:sldId id="343" r:id="rId10"/>
    <p:sldId id="415" r:id="rId11"/>
    <p:sldId id="416" r:id="rId12"/>
    <p:sldId id="417" r:id="rId13"/>
    <p:sldId id="425" r:id="rId14"/>
    <p:sldId id="403" r:id="rId15"/>
    <p:sldId id="411" r:id="rId16"/>
    <p:sldId id="419" r:id="rId17"/>
    <p:sldId id="420" r:id="rId18"/>
    <p:sldId id="351" r:id="rId19"/>
    <p:sldId id="427" r:id="rId20"/>
    <p:sldId id="358" r:id="rId21"/>
    <p:sldId id="428" r:id="rId22"/>
    <p:sldId id="362" r:id="rId23"/>
    <p:sldId id="423" r:id="rId24"/>
    <p:sldId id="430" r:id="rId25"/>
    <p:sldId id="353" r:id="rId26"/>
    <p:sldId id="390" r:id="rId27"/>
    <p:sldId id="436" r:id="rId28"/>
    <p:sldId id="438" r:id="rId29"/>
    <p:sldId id="431" r:id="rId30"/>
    <p:sldId id="433" r:id="rId31"/>
    <p:sldId id="342" r:id="rId32"/>
  </p:sldIdLst>
  <p:sldSz cx="9144000" cy="6858000" type="screen4x3"/>
  <p:notesSz cx="6881813" cy="9296400"/>
  <p:embeddedFontLst>
    <p:embeddedFont>
      <p:font typeface="Calibri" panose="020F0502020204030204" pitchFamily="34" charset="0"/>
      <p:regular r:id="rId34"/>
      <p:bold r:id="rId35"/>
      <p:italic r:id="rId36"/>
      <p:boldItalic r:id="rId37"/>
    </p:embeddedFont>
    <p:embeddedFont>
      <p:font typeface="Century Gothic" panose="020B0502020202020204" pitchFamily="34" charset="0"/>
      <p:regular r:id="rId38"/>
      <p:bold r:id="rId39"/>
      <p:italic r:id="rId40"/>
      <p:boldItalic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4294967295" orient="horz" pos="2160" userDrawn="1">
          <p15:clr>
            <a:srgbClr val="A4A3A4"/>
          </p15:clr>
        </p15:guide>
        <p15:guide id="4294967295"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FFFFFF"/>
    <a:srgbClr val="454545"/>
    <a:srgbClr val="3B3C3F"/>
    <a:srgbClr val="EAEAEA"/>
    <a:srgbClr val="DDDDDD"/>
    <a:srgbClr val="4B4C4F"/>
    <a:srgbClr val="D1EBFF"/>
    <a:srgbClr val="3E3BF1"/>
    <a:srgbClr val="F3F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24" autoAdjust="0"/>
    <p:restoredTop sz="87668" autoAdjust="0"/>
  </p:normalViewPr>
  <p:slideViewPr>
    <p:cSldViewPr>
      <p:cViewPr varScale="1">
        <p:scale>
          <a:sx n="95" d="100"/>
          <a:sy n="95" d="100"/>
        </p:scale>
        <p:origin x="336" y="90"/>
      </p:cViewPr>
      <p:guideLst>
        <p:guide orient="horz" pos="2160"/>
        <p:guide pos="2880"/>
      </p:guideLst>
    </p:cSldViewPr>
  </p:slideViewPr>
  <p:outlineViewPr>
    <p:cViewPr>
      <p:scale>
        <a:sx n="33" d="100"/>
        <a:sy n="33" d="100"/>
      </p:scale>
      <p:origin x="0" y="40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23.emf"/><Relationship Id="rId1" Type="http://schemas.openxmlformats.org/officeDocument/2006/relationships/image" Target="../media/image3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image" Target="../media/image3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image" Target="../media/image4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image" Target="../media/image4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9E6B0D2A-B4F6-4168-82DE-E6CCCFD98C54}" type="datetimeFigureOut">
              <a:rPr lang="en-US" smtClean="0"/>
              <a:t>6/20/2016</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334FC261-BD31-4CD3-B367-0D044F1ECD49}" type="slidenum">
              <a:rPr lang="en-US" smtClean="0"/>
              <a:t>‹#›</a:t>
            </a:fld>
            <a:endParaRPr lang="en-US" dirty="0"/>
          </a:p>
        </p:txBody>
      </p:sp>
    </p:spTree>
    <p:extLst>
      <p:ext uri="{BB962C8B-B14F-4D97-AF65-F5344CB8AC3E}">
        <p14:creationId xmlns:p14="http://schemas.microsoft.com/office/powerpoint/2010/main" val="404321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a:t>
            </a:fld>
            <a:endParaRPr lang="en-US" dirty="0"/>
          </a:p>
        </p:txBody>
      </p:sp>
    </p:spTree>
    <p:extLst>
      <p:ext uri="{BB962C8B-B14F-4D97-AF65-F5344CB8AC3E}">
        <p14:creationId xmlns:p14="http://schemas.microsoft.com/office/powerpoint/2010/main" val="2566618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
            </a:r>
            <a:br>
              <a:rPr lang="en-US" sz="1200" dirty="0" smtClean="0"/>
            </a:br>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11</a:t>
            </a:fld>
            <a:endParaRPr lang="en-US" dirty="0"/>
          </a:p>
        </p:txBody>
      </p:sp>
    </p:spTree>
    <p:extLst>
      <p:ext uri="{BB962C8B-B14F-4D97-AF65-F5344CB8AC3E}">
        <p14:creationId xmlns:p14="http://schemas.microsoft.com/office/powerpoint/2010/main" val="3154728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12</a:t>
            </a:fld>
            <a:endParaRPr lang="en-US" dirty="0"/>
          </a:p>
        </p:txBody>
      </p:sp>
    </p:spTree>
    <p:extLst>
      <p:ext uri="{BB962C8B-B14F-4D97-AF65-F5344CB8AC3E}">
        <p14:creationId xmlns:p14="http://schemas.microsoft.com/office/powerpoint/2010/main" val="3154728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13</a:t>
            </a:fld>
            <a:endParaRPr lang="en-US" dirty="0"/>
          </a:p>
        </p:txBody>
      </p:sp>
    </p:spTree>
    <p:extLst>
      <p:ext uri="{BB962C8B-B14F-4D97-AF65-F5344CB8AC3E}">
        <p14:creationId xmlns:p14="http://schemas.microsoft.com/office/powerpoint/2010/main" val="3154728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14</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15</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16</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17</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18</a:t>
            </a:fld>
            <a:endParaRPr lang="en-US" dirty="0"/>
          </a:p>
        </p:txBody>
      </p:sp>
    </p:spTree>
    <p:extLst>
      <p:ext uri="{BB962C8B-B14F-4D97-AF65-F5344CB8AC3E}">
        <p14:creationId xmlns:p14="http://schemas.microsoft.com/office/powerpoint/2010/main" val="1152332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20</a:t>
            </a:fld>
            <a:endParaRPr lang="en-US" dirty="0"/>
          </a:p>
        </p:txBody>
      </p:sp>
    </p:spTree>
    <p:extLst>
      <p:ext uri="{BB962C8B-B14F-4D97-AF65-F5344CB8AC3E}">
        <p14:creationId xmlns:p14="http://schemas.microsoft.com/office/powerpoint/2010/main" val="12818360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21</a:t>
            </a:fld>
            <a:endParaRPr lang="en-US" dirty="0"/>
          </a:p>
        </p:txBody>
      </p:sp>
    </p:spTree>
    <p:extLst>
      <p:ext uri="{BB962C8B-B14F-4D97-AF65-F5344CB8AC3E}">
        <p14:creationId xmlns:p14="http://schemas.microsoft.com/office/powerpoint/2010/main" val="1281836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334FC261-BD31-4CD3-B367-0D044F1ECD49}" type="slidenum">
              <a:rPr lang="en-US" smtClean="0"/>
              <a:t>2</a:t>
            </a:fld>
            <a:endParaRPr lang="en-US" dirty="0"/>
          </a:p>
        </p:txBody>
      </p:sp>
    </p:spTree>
    <p:extLst>
      <p:ext uri="{BB962C8B-B14F-4D97-AF65-F5344CB8AC3E}">
        <p14:creationId xmlns:p14="http://schemas.microsoft.com/office/powerpoint/2010/main" val="24937531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22</a:t>
            </a:fld>
            <a:endParaRPr lang="en-US" dirty="0"/>
          </a:p>
        </p:txBody>
      </p:sp>
    </p:spTree>
    <p:extLst>
      <p:ext uri="{BB962C8B-B14F-4D97-AF65-F5344CB8AC3E}">
        <p14:creationId xmlns:p14="http://schemas.microsoft.com/office/powerpoint/2010/main" val="2088942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23</a:t>
            </a:fld>
            <a:endParaRPr lang="en-US" dirty="0"/>
          </a:p>
        </p:txBody>
      </p:sp>
    </p:spTree>
    <p:extLst>
      <p:ext uri="{BB962C8B-B14F-4D97-AF65-F5344CB8AC3E}">
        <p14:creationId xmlns:p14="http://schemas.microsoft.com/office/powerpoint/2010/main" val="2088942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25</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26</a:t>
            </a:fld>
            <a:endParaRPr lang="en-US" dirty="0"/>
          </a:p>
        </p:txBody>
      </p:sp>
    </p:spTree>
    <p:extLst>
      <p:ext uri="{BB962C8B-B14F-4D97-AF65-F5344CB8AC3E}">
        <p14:creationId xmlns:p14="http://schemas.microsoft.com/office/powerpoint/2010/main" val="7626292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27</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28</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34FC261-BD31-4CD3-B367-0D044F1ECD49}" type="slidenum">
              <a:rPr lang="en-US" smtClean="0"/>
              <a:t>29</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30</a:t>
            </a:fld>
            <a:endParaRPr lang="en-US" dirty="0"/>
          </a:p>
        </p:txBody>
      </p:sp>
    </p:spTree>
    <p:extLst>
      <p:ext uri="{BB962C8B-B14F-4D97-AF65-F5344CB8AC3E}">
        <p14:creationId xmlns:p14="http://schemas.microsoft.com/office/powerpoint/2010/main" val="29516334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31</a:t>
            </a:fld>
            <a:endParaRPr lang="en-US" dirty="0"/>
          </a:p>
        </p:txBody>
      </p:sp>
    </p:spTree>
    <p:extLst>
      <p:ext uri="{BB962C8B-B14F-4D97-AF65-F5344CB8AC3E}">
        <p14:creationId xmlns:p14="http://schemas.microsoft.com/office/powerpoint/2010/main" val="2209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3</a:t>
            </a:fld>
            <a:endParaRPr lang="en-US" dirty="0"/>
          </a:p>
        </p:txBody>
      </p:sp>
    </p:spTree>
    <p:extLst>
      <p:ext uri="{BB962C8B-B14F-4D97-AF65-F5344CB8AC3E}">
        <p14:creationId xmlns:p14="http://schemas.microsoft.com/office/powerpoint/2010/main" val="3297839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4</a:t>
            </a:fld>
            <a:endParaRPr lang="en-US" dirty="0"/>
          </a:p>
        </p:txBody>
      </p:sp>
    </p:spTree>
    <p:extLst>
      <p:ext uri="{BB962C8B-B14F-4D97-AF65-F5344CB8AC3E}">
        <p14:creationId xmlns:p14="http://schemas.microsoft.com/office/powerpoint/2010/main" val="1182960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the steps</a:t>
            </a:r>
            <a:r>
              <a:rPr lang="en-US" baseline="0" dirty="0" smtClean="0"/>
              <a:t> involved…</a:t>
            </a:r>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5</a:t>
            </a:fld>
            <a:endParaRPr lang="en-US" dirty="0"/>
          </a:p>
        </p:txBody>
      </p:sp>
    </p:spTree>
    <p:extLst>
      <p:ext uri="{BB962C8B-B14F-4D97-AF65-F5344CB8AC3E}">
        <p14:creationId xmlns:p14="http://schemas.microsoft.com/office/powerpoint/2010/main" val="3027469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6</a:t>
            </a:fld>
            <a:endParaRPr lang="en-US" dirty="0"/>
          </a:p>
        </p:txBody>
      </p:sp>
    </p:spTree>
    <p:extLst>
      <p:ext uri="{BB962C8B-B14F-4D97-AF65-F5344CB8AC3E}">
        <p14:creationId xmlns:p14="http://schemas.microsoft.com/office/powerpoint/2010/main" val="798329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8</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9</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10</a:t>
            </a:fld>
            <a:endParaRPr lang="en-US" dirty="0"/>
          </a:p>
        </p:txBody>
      </p:sp>
    </p:spTree>
    <p:extLst>
      <p:ext uri="{BB962C8B-B14F-4D97-AF65-F5344CB8AC3E}">
        <p14:creationId xmlns:p14="http://schemas.microsoft.com/office/powerpoint/2010/main" val="315472882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microsoft.com/office/2007/relationships/hdphoto" Target="../media/hdphoto1.wdp"/><Relationship Id="rId9" Type="http://schemas.openxmlformats.org/officeDocument/2006/relationships/image" Target="../media/image1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tiff"/><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jpeg"/><Relationship Id="rId11" Type="http://schemas.openxmlformats.org/officeDocument/2006/relationships/image" Target="../media/image16.png"/><Relationship Id="rId5" Type="http://schemas.openxmlformats.org/officeDocument/2006/relationships/image" Target="../media/image11.jpeg"/><Relationship Id="rId10" Type="http://schemas.openxmlformats.org/officeDocument/2006/relationships/image" Target="../media/image15.jpeg"/><Relationship Id="rId4" Type="http://schemas.microsoft.com/office/2007/relationships/hdphoto" Target="../media/hdphoto1.wdp"/><Relationship Id="rId9" Type="http://schemas.openxmlformats.org/officeDocument/2006/relationships/image" Target="../media/image1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5" name="Rectangle 1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6688" t="4695" r="4763" b="3842"/>
          <a:stretch/>
        </p:blipFill>
        <p:spPr>
          <a:xfrm>
            <a:off x="231096" y="2344655"/>
            <a:ext cx="2060205" cy="1925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Effect>
                      <a14:saturation sat="66000"/>
                    </a14:imgEffect>
                    <a14:imgEffect>
                      <a14:brightnessContrast contrast="20000"/>
                    </a14:imgEffect>
                  </a14:imgLayer>
                </a14:imgProps>
              </a:ext>
              <a:ext uri="{28A0092B-C50C-407E-A947-70E740481C1C}">
                <a14:useLocalDpi xmlns:a14="http://schemas.microsoft.com/office/drawing/2010/main" val="0"/>
              </a:ext>
            </a:extLst>
          </a:blip>
          <a:srcRect l="5488" t="697" r="21000" b="-697"/>
          <a:stretch/>
        </p:blipFill>
        <p:spPr>
          <a:xfrm>
            <a:off x="4648200" y="2363969"/>
            <a:ext cx="2060205" cy="19060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13584" t="1" r="13209" b="-1"/>
          <a:stretch/>
        </p:blipFill>
        <p:spPr>
          <a:xfrm>
            <a:off x="2435596" y="2344657"/>
            <a:ext cx="2060206" cy="1925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1062" t="25231" r="48039" b="31192"/>
          <a:stretch/>
        </p:blipFill>
        <p:spPr>
          <a:xfrm>
            <a:off x="6855195" y="2344657"/>
            <a:ext cx="2060205" cy="1925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722313" y="5267325"/>
            <a:ext cx="7772400" cy="1362075"/>
          </a:xfrm>
          <a:prstGeom prst="rect">
            <a:avLst/>
          </a:prstGeom>
        </p:spPr>
        <p:txBody>
          <a:bodyPr anchor="t"/>
          <a:lstStyle>
            <a:lvl1pPr algn="l">
              <a:defRPr sz="4000" b="1" cap="all">
                <a:solidFill>
                  <a:schemeClr val="tx1">
                    <a:lumMod val="7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3810000"/>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t="9393" b="29591"/>
          <a:stretch/>
        </p:blipFill>
        <p:spPr>
          <a:xfrm>
            <a:off x="2435599" y="233197"/>
            <a:ext cx="2060203" cy="19041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10"/>
          <p:cNvPicPr>
            <a:picLocks noChangeAspect="1"/>
          </p:cNvPicPr>
          <p:nvPr/>
        </p:nvPicPr>
        <p:blipFill rotWithShape="1">
          <a:blip r:embed="rId8" cstate="print">
            <a:extLst>
              <a:ext uri="{28A0092B-C50C-407E-A947-70E740481C1C}">
                <a14:useLocalDpi xmlns:a14="http://schemas.microsoft.com/office/drawing/2010/main" val="0"/>
              </a:ext>
            </a:extLst>
          </a:blip>
          <a:srcRect l="8096" t="1657" r="10878"/>
          <a:stretch/>
        </p:blipFill>
        <p:spPr>
          <a:xfrm>
            <a:off x="6855195" y="233197"/>
            <a:ext cx="2060205" cy="19253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p:cNvPicPr>
            <a:picLocks noChangeAspect="1"/>
          </p:cNvPicPr>
          <p:nvPr/>
        </p:nvPicPr>
        <p:blipFill rotWithShape="1">
          <a:blip r:embed="rId9" cstate="print">
            <a:extLst>
              <a:ext uri="{28A0092B-C50C-407E-A947-70E740481C1C}">
                <a14:useLocalDpi xmlns:a14="http://schemas.microsoft.com/office/drawing/2010/main" val="0"/>
              </a:ext>
            </a:extLst>
          </a:blip>
          <a:srcRect l="47302" t="787" b="35894"/>
          <a:stretch/>
        </p:blipFill>
        <p:spPr>
          <a:xfrm>
            <a:off x="231097" y="231278"/>
            <a:ext cx="2060204" cy="19060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Picture 12"/>
          <p:cNvPicPr>
            <a:picLocks noChangeAspect="1"/>
          </p:cNvPicPr>
          <p:nvPr/>
        </p:nvPicPr>
        <p:blipFill rotWithShape="1">
          <a:blip r:embed="rId10" cstate="print">
            <a:extLst>
              <a:ext uri="{28A0092B-C50C-407E-A947-70E740481C1C}">
                <a14:useLocalDpi xmlns:a14="http://schemas.microsoft.com/office/drawing/2010/main" val="0"/>
              </a:ext>
            </a:extLst>
          </a:blip>
          <a:srcRect l="12433" r="9717" b="146"/>
          <a:stretch/>
        </p:blipFill>
        <p:spPr>
          <a:xfrm>
            <a:off x="4654275" y="234070"/>
            <a:ext cx="2060204" cy="19032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0154835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F8F8F8"/>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828800"/>
            <a:ext cx="8229600" cy="42973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7"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Tree>
    <p:extLst>
      <p:ext uri="{BB962C8B-B14F-4D97-AF65-F5344CB8AC3E}">
        <p14:creationId xmlns:p14="http://schemas.microsoft.com/office/powerpoint/2010/main" val="71532822"/>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28800"/>
            <a:ext cx="2057400" cy="42973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752600"/>
            <a:ext cx="6019800" cy="4373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7"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Tree>
    <p:extLst>
      <p:ext uri="{BB962C8B-B14F-4D97-AF65-F5344CB8AC3E}">
        <p14:creationId xmlns:p14="http://schemas.microsoft.com/office/powerpoint/2010/main" val="2509568432"/>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7399"/>
            <a:ext cx="7772400" cy="1847851"/>
          </a:xfrm>
          <a:prstGeom prst="rect">
            <a:avLst/>
          </a:prstGeo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191000"/>
            <a:ext cx="6400800" cy="1752600"/>
          </a:xfrm>
          <a:prstGeom prst="rect">
            <a:avLst/>
          </a:prstGeo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solidFill>
                  <a:schemeClr val="accent6">
                    <a:lumMod val="20000"/>
                    <a:lumOff val="80000"/>
                  </a:schemeClr>
                </a:solidFill>
              </a:defRPr>
            </a:lvl1pPr>
          </a:lstStyle>
          <a:p>
            <a:fld id="{95659C06-CE84-497A-85BB-E8C964531067}" type="datetime1">
              <a:rPr lang="en-US" smtClean="0"/>
              <a:t>6/20/2016</a:t>
            </a:fld>
            <a:endParaRPr lang="en-US" dirty="0"/>
          </a:p>
        </p:txBody>
      </p:sp>
      <p:sp>
        <p:nvSpPr>
          <p:cNvPr id="5" name="Footer Placeholder 4"/>
          <p:cNvSpPr>
            <a:spLocks noGrp="1"/>
          </p:cNvSpPr>
          <p:nvPr>
            <p:ph type="ftr" sz="quarter" idx="11"/>
          </p:nvPr>
        </p:nvSpPr>
        <p:spPr>
          <a:xfrm>
            <a:off x="838200" y="6342061"/>
            <a:ext cx="2971799"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9369D10-7EB0-41BB-A9FD-3C3BFD2F5E7A}" type="slidenum">
              <a:rPr lang="en-US" smtClean="0"/>
              <a:t>‹#›</a:t>
            </a:fld>
            <a:endParaRPr lang="en-US" dirty="0"/>
          </a:p>
        </p:txBody>
      </p:sp>
    </p:spTree>
    <p:extLst>
      <p:ext uri="{BB962C8B-B14F-4D97-AF65-F5344CB8AC3E}">
        <p14:creationId xmlns:p14="http://schemas.microsoft.com/office/powerpoint/2010/main" val="1011199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752600"/>
            <a:ext cx="8153400" cy="43735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4C2D9D2-9362-4576-8B6F-2DA59B830277}" type="datetime1">
              <a:rPr lang="en-US" smtClean="0"/>
              <a:t>6/20/2016</a:t>
            </a:fld>
            <a:endParaRPr lang="en-US" dirty="0"/>
          </a:p>
        </p:txBody>
      </p:sp>
      <p:sp>
        <p:nvSpPr>
          <p:cNvPr id="5" name="Footer Placeholder 4"/>
          <p:cNvSpPr>
            <a:spLocks noGrp="1"/>
          </p:cNvSpPr>
          <p:nvPr>
            <p:ph type="ftr" sz="quarter" idx="11"/>
          </p:nvPr>
        </p:nvSpPr>
        <p:spPr>
          <a:xfrm>
            <a:off x="838200" y="6342061"/>
            <a:ext cx="2971799"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9369D10-7EB0-41BB-A9FD-3C3BFD2F5E7A}" type="slidenum">
              <a:rPr lang="en-US" smtClean="0"/>
              <a:t>‹#›</a:t>
            </a:fld>
            <a:endParaRPr lang="en-US" dirty="0"/>
          </a:p>
        </p:txBody>
      </p:sp>
      <p:sp>
        <p:nvSpPr>
          <p:cNvPr id="8" name="Title 1"/>
          <p:cNvSpPr>
            <a:spLocks noGrp="1"/>
          </p:cNvSpPr>
          <p:nvPr>
            <p:ph type="title"/>
          </p:nvPr>
        </p:nvSpPr>
        <p:spPr>
          <a:xfrm>
            <a:off x="628650" y="17991"/>
            <a:ext cx="8515350" cy="896409"/>
          </a:xfrm>
          <a:prstGeom prst="rect">
            <a:avLst/>
          </a:prstGeo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80190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ankYou">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447800" y="1295400"/>
            <a:ext cx="6477000" cy="41735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a:xfrm>
            <a:off x="457200" y="6356350"/>
            <a:ext cx="2133600" cy="365125"/>
          </a:xfrm>
          <a:prstGeom prst="rect">
            <a:avLst/>
          </a:prstGeom>
        </p:spPr>
        <p:txBody>
          <a:bodyPr/>
          <a:lstStyle>
            <a:lvl1pPr>
              <a:defRPr>
                <a:solidFill>
                  <a:schemeClr val="accent6">
                    <a:lumMod val="20000"/>
                    <a:lumOff val="80000"/>
                  </a:schemeClr>
                </a:solidFill>
              </a:defRPr>
            </a:lvl1pPr>
          </a:lstStyle>
          <a:p>
            <a:fld id="{EBB59AB6-FED5-4296-9B15-EC20576D15B5}" type="datetime1">
              <a:rPr lang="en-US" smtClean="0"/>
              <a:t>6/20/2016</a:t>
            </a:fld>
            <a:endParaRPr lang="en-US" dirty="0"/>
          </a:p>
        </p:txBody>
      </p:sp>
      <p:sp>
        <p:nvSpPr>
          <p:cNvPr id="3" name="Footer Placeholder 2"/>
          <p:cNvSpPr>
            <a:spLocks noGrp="1"/>
          </p:cNvSpPr>
          <p:nvPr>
            <p:ph type="ftr" sz="quarter" idx="11"/>
          </p:nvPr>
        </p:nvSpPr>
        <p:spPr>
          <a:xfrm>
            <a:off x="838200" y="6342061"/>
            <a:ext cx="2971799" cy="365125"/>
          </a:xfrm>
          <a:prstGeom prst="rect">
            <a:avLst/>
          </a:prstGeom>
        </p:spPr>
        <p:txBody>
          <a:bodyPr/>
          <a:lstStyle>
            <a:lvl1pPr>
              <a:defRPr>
                <a:solidFill>
                  <a:schemeClr val="accent6">
                    <a:lumMod val="20000"/>
                    <a:lumOff val="80000"/>
                  </a:schemeClr>
                </a:solidFill>
              </a:defRPr>
            </a:lvl1pPr>
          </a:lstStyle>
          <a:p>
            <a:endParaRPr lang="en-US" dirty="0"/>
          </a:p>
        </p:txBody>
      </p:sp>
      <p:sp>
        <p:nvSpPr>
          <p:cNvPr id="4" name="Slide Number Placeholder 3"/>
          <p:cNvSpPr>
            <a:spLocks noGrp="1"/>
          </p:cNvSpPr>
          <p:nvPr>
            <p:ph type="sldNum" sz="quarter" idx="12"/>
          </p:nvPr>
        </p:nvSpPr>
        <p:spPr/>
        <p:txBody>
          <a:bodyPr/>
          <a:lstStyle>
            <a:lvl1pPr>
              <a:defRPr>
                <a:solidFill>
                  <a:schemeClr val="accent6">
                    <a:lumMod val="20000"/>
                    <a:lumOff val="80000"/>
                  </a:schemeClr>
                </a:solidFill>
              </a:defRPr>
            </a:lvl1pPr>
          </a:lstStyle>
          <a:p>
            <a:fld id="{B9369D10-7EB0-41BB-A9FD-3C3BFD2F5E7A}" type="slidenum">
              <a:rPr lang="en-US" smtClean="0"/>
              <a:pPr/>
              <a:t>‹#›</a:t>
            </a:fld>
            <a:endParaRPr lang="en-US" dirty="0"/>
          </a:p>
        </p:txBody>
      </p:sp>
    </p:spTree>
    <p:extLst>
      <p:ext uri="{BB962C8B-B14F-4D97-AF65-F5344CB8AC3E}">
        <p14:creationId xmlns:p14="http://schemas.microsoft.com/office/powerpoint/2010/main" val="2127913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6" name="Rectangle 25"/>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6"/>
          <p:cNvSpPr>
            <a:spLocks noGrp="1"/>
          </p:cNvSpPr>
          <p:nvPr>
            <p:ph type="body" sz="quarter" idx="10"/>
          </p:nvPr>
        </p:nvSpPr>
        <p:spPr>
          <a:xfrm>
            <a:off x="231775" y="228600"/>
            <a:ext cx="8607425" cy="914400"/>
          </a:xfrm>
          <a:prstGeom prst="rect">
            <a:avLst/>
          </a:prstGeom>
        </p:spPr>
        <p:txBody>
          <a:bodyPr>
            <a:noAutofit/>
          </a:bodyPr>
          <a:lstStyle>
            <a:lvl1pPr marL="0" indent="0" algn="ctr">
              <a:buNone/>
              <a:defRPr sz="4800" b="1">
                <a:solidFill>
                  <a:schemeClr val="tx1">
                    <a:lumMod val="75000"/>
                  </a:schemeClr>
                </a:solidFill>
              </a:defRPr>
            </a:lvl1pPr>
          </a:lstStyle>
          <a:p>
            <a:pPr lvl="0"/>
            <a:r>
              <a:rPr lang="en-US" smtClean="0"/>
              <a:t>Click to edit Master text styles</a:t>
            </a:r>
          </a:p>
        </p:txBody>
      </p:sp>
      <p:pic>
        <p:nvPicPr>
          <p:cNvPr id="18" name="Picture 17"/>
          <p:cNvPicPr>
            <a:picLocks noChangeAspect="1"/>
          </p:cNvPicPr>
          <p:nvPr/>
        </p:nvPicPr>
        <p:blipFill rotWithShape="1">
          <a:blip r:embed="rId2" cstate="print">
            <a:extLst>
              <a:ext uri="{28A0092B-C50C-407E-A947-70E740481C1C}">
                <a14:useLocalDpi xmlns:a14="http://schemas.microsoft.com/office/drawing/2010/main" val="0"/>
              </a:ext>
            </a:extLst>
          </a:blip>
          <a:srcRect l="6688" t="4695" r="4763" b="3842"/>
          <a:stretch/>
        </p:blipFill>
        <p:spPr>
          <a:xfrm>
            <a:off x="225795" y="4094464"/>
            <a:ext cx="2060205" cy="19253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8"/>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Effect>
                      <a14:saturation sat="66000"/>
                    </a14:imgEffect>
                    <a14:imgEffect>
                      <a14:brightnessContrast contrast="20000"/>
                    </a14:imgEffect>
                  </a14:imgLayer>
                </a14:imgProps>
              </a:ext>
              <a:ext uri="{28A0092B-C50C-407E-A947-70E740481C1C}">
                <a14:useLocalDpi xmlns:a14="http://schemas.microsoft.com/office/drawing/2010/main" val="0"/>
              </a:ext>
            </a:extLst>
          </a:blip>
          <a:srcRect l="5488" t="697" r="21000" b="-697"/>
          <a:stretch/>
        </p:blipFill>
        <p:spPr>
          <a:xfrm>
            <a:off x="4648200" y="4113776"/>
            <a:ext cx="2060205" cy="19060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19"/>
          <p:cNvPicPr>
            <a:picLocks noChangeAspect="1"/>
          </p:cNvPicPr>
          <p:nvPr/>
        </p:nvPicPr>
        <p:blipFill rotWithShape="1">
          <a:blip r:embed="rId5" cstate="print">
            <a:extLst>
              <a:ext uri="{28A0092B-C50C-407E-A947-70E740481C1C}">
                <a14:useLocalDpi xmlns:a14="http://schemas.microsoft.com/office/drawing/2010/main" val="0"/>
              </a:ext>
            </a:extLst>
          </a:blip>
          <a:srcRect t="9393" b="29591"/>
          <a:stretch/>
        </p:blipFill>
        <p:spPr>
          <a:xfrm>
            <a:off x="2435599" y="1983004"/>
            <a:ext cx="2060203" cy="19041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Picture 20"/>
          <p:cNvPicPr>
            <a:picLocks noChangeAspect="1"/>
          </p:cNvPicPr>
          <p:nvPr/>
        </p:nvPicPr>
        <p:blipFill rotWithShape="1">
          <a:blip r:embed="rId6" cstate="print">
            <a:extLst>
              <a:ext uri="{28A0092B-C50C-407E-A947-70E740481C1C}">
                <a14:useLocalDpi xmlns:a14="http://schemas.microsoft.com/office/drawing/2010/main" val="0"/>
              </a:ext>
            </a:extLst>
          </a:blip>
          <a:srcRect l="13584" t="1" r="13209" b="-1"/>
          <a:stretch/>
        </p:blipFill>
        <p:spPr>
          <a:xfrm>
            <a:off x="2435596" y="4094464"/>
            <a:ext cx="2060206" cy="19253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Picture 21"/>
          <p:cNvPicPr>
            <a:picLocks noChangeAspect="1"/>
          </p:cNvPicPr>
          <p:nvPr/>
        </p:nvPicPr>
        <p:blipFill rotWithShape="1">
          <a:blip r:embed="rId7" cstate="print">
            <a:extLst>
              <a:ext uri="{28A0092B-C50C-407E-A947-70E740481C1C}">
                <a14:useLocalDpi xmlns:a14="http://schemas.microsoft.com/office/drawing/2010/main" val="0"/>
              </a:ext>
            </a:extLst>
          </a:blip>
          <a:srcRect l="8096" t="1657" r="10878"/>
          <a:stretch/>
        </p:blipFill>
        <p:spPr>
          <a:xfrm>
            <a:off x="6855195" y="1983004"/>
            <a:ext cx="2060205" cy="19253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2"/>
          <p:cNvPicPr>
            <a:picLocks noChangeAspect="1"/>
          </p:cNvPicPr>
          <p:nvPr/>
        </p:nvPicPr>
        <p:blipFill rotWithShape="1">
          <a:blip r:embed="rId8" cstate="print">
            <a:extLst>
              <a:ext uri="{28A0092B-C50C-407E-A947-70E740481C1C}">
                <a14:useLocalDpi xmlns:a14="http://schemas.microsoft.com/office/drawing/2010/main" val="0"/>
              </a:ext>
            </a:extLst>
          </a:blip>
          <a:srcRect l="47302" t="787" b="35894"/>
          <a:stretch/>
        </p:blipFill>
        <p:spPr>
          <a:xfrm>
            <a:off x="225795" y="1981085"/>
            <a:ext cx="2060204" cy="19060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4" name="Picture 23"/>
          <p:cNvPicPr>
            <a:picLocks noChangeAspect="1"/>
          </p:cNvPicPr>
          <p:nvPr/>
        </p:nvPicPr>
        <p:blipFill rotWithShape="1">
          <a:blip r:embed="rId9" cstate="print">
            <a:extLst>
              <a:ext uri="{28A0092B-C50C-407E-A947-70E740481C1C}">
                <a14:useLocalDpi xmlns:a14="http://schemas.microsoft.com/office/drawing/2010/main" val="0"/>
              </a:ext>
            </a:extLst>
          </a:blip>
          <a:srcRect l="12433" r="9717" b="146"/>
          <a:stretch/>
        </p:blipFill>
        <p:spPr>
          <a:xfrm>
            <a:off x="4654275" y="1983877"/>
            <a:ext cx="2060204" cy="19032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 name="Picture 24"/>
          <p:cNvPicPr>
            <a:picLocks noChangeAspect="1"/>
          </p:cNvPicPr>
          <p:nvPr/>
        </p:nvPicPr>
        <p:blipFill rotWithShape="1">
          <a:blip r:embed="rId10" cstate="print">
            <a:extLst>
              <a:ext uri="{28A0092B-C50C-407E-A947-70E740481C1C}">
                <a14:useLocalDpi xmlns:a14="http://schemas.microsoft.com/office/drawing/2010/main" val="0"/>
              </a:ext>
            </a:extLst>
          </a:blip>
          <a:srcRect l="19073" t="23407" r="47538" b="29504"/>
          <a:stretch/>
        </p:blipFill>
        <p:spPr>
          <a:xfrm>
            <a:off x="6855195" y="4094464"/>
            <a:ext cx="2060205" cy="19253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7" name="Text Placeholder 2"/>
          <p:cNvSpPr>
            <a:spLocks noGrp="1"/>
          </p:cNvSpPr>
          <p:nvPr>
            <p:ph type="body" idx="1"/>
          </p:nvPr>
        </p:nvSpPr>
        <p:spPr>
          <a:xfrm>
            <a:off x="609602" y="1219200"/>
            <a:ext cx="7772400" cy="509587"/>
          </a:xfrm>
          <a:prstGeom prst="rect">
            <a:avLst/>
          </a:prstGeom>
        </p:spPr>
        <p:txBody>
          <a:bodyPr anchor="b"/>
          <a:lstStyle>
            <a:lvl1pPr marL="0" indent="0" algn="ctr">
              <a:buNone/>
              <a:defRPr sz="36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400" y="6172200"/>
            <a:ext cx="2448190" cy="548920"/>
          </a:xfrm>
          <a:prstGeom prst="rect">
            <a:avLst/>
          </a:prstGeom>
        </p:spPr>
      </p:pic>
      <p:pic>
        <p:nvPicPr>
          <p:cNvPr id="2" name="Picture 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382000" y="6172200"/>
            <a:ext cx="576943" cy="576943"/>
          </a:xfrm>
          <a:prstGeom prst="rect">
            <a:avLst/>
          </a:prstGeom>
        </p:spPr>
      </p:pic>
    </p:spTree>
    <p:extLst>
      <p:ext uri="{BB962C8B-B14F-4D97-AF65-F5344CB8AC3E}">
        <p14:creationId xmlns:p14="http://schemas.microsoft.com/office/powerpoint/2010/main" val="2108281746"/>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447800"/>
            <a:ext cx="8229600" cy="4495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Tree>
    <p:extLst>
      <p:ext uri="{BB962C8B-B14F-4D97-AF65-F5344CB8AC3E}">
        <p14:creationId xmlns:p14="http://schemas.microsoft.com/office/powerpoint/2010/main" val="33828972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828800"/>
            <a:ext cx="4038600" cy="42973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9" name="Title 1"/>
          <p:cNvSpPr>
            <a:spLocks noGrp="1"/>
          </p:cNvSpPr>
          <p:nvPr>
            <p:ph type="title"/>
          </p:nvPr>
        </p:nvSpPr>
        <p:spPr>
          <a:xfrm>
            <a:off x="228600" y="0"/>
            <a:ext cx="8229600" cy="1143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7214686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9510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66999"/>
            <a:ext cx="4040188" cy="3459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9510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666999"/>
            <a:ext cx="4041775" cy="3459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11" name="Title 1"/>
          <p:cNvSpPr>
            <a:spLocks noGrp="1"/>
          </p:cNvSpPr>
          <p:nvPr>
            <p:ph type="title"/>
          </p:nvPr>
        </p:nvSpPr>
        <p:spPr>
          <a:xfrm>
            <a:off x="228600" y="0"/>
            <a:ext cx="8229600" cy="1143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9243682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6"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
        <p:nvSpPr>
          <p:cNvPr id="7" name="Title 1"/>
          <p:cNvSpPr>
            <a:spLocks noGrp="1"/>
          </p:cNvSpPr>
          <p:nvPr>
            <p:ph type="title"/>
          </p:nvPr>
        </p:nvSpPr>
        <p:spPr>
          <a:xfrm>
            <a:off x="228600" y="0"/>
            <a:ext cx="8229600" cy="1143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495215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Tree>
    <p:extLst>
      <p:ext uri="{BB962C8B-B14F-4D97-AF65-F5344CB8AC3E}">
        <p14:creationId xmlns:p14="http://schemas.microsoft.com/office/powerpoint/2010/main" val="293471604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3008313" cy="1162050"/>
          </a:xfrm>
          <a:prstGeom prst="rect">
            <a:avLst/>
          </a:prstGeo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828800"/>
            <a:ext cx="5111750" cy="429736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2743200"/>
            <a:ext cx="3008313" cy="33829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8"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Tree>
    <p:extLst>
      <p:ext uri="{BB962C8B-B14F-4D97-AF65-F5344CB8AC3E}">
        <p14:creationId xmlns:p14="http://schemas.microsoft.com/office/powerpoint/2010/main" val="353922969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7173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solidFill>
                  <a:srgbClr val="F8F8F8"/>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a:prstGeom prst="rect">
            <a:avLst/>
          </a:prstGeom>
          <a:ln>
            <a:solidFill>
              <a:srgbClr val="F8F8F8"/>
            </a:solidFill>
          </a:ln>
        </p:spPr>
        <p:txBody>
          <a:bodyPr/>
          <a:lstStyle>
            <a:lvl1pPr marL="0" indent="0">
              <a:buNone/>
              <a:defRPr sz="1400">
                <a:solidFill>
                  <a:srgbClr val="F8F8F8"/>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solidFill>
                  <a:srgbClr val="F8F8F8"/>
                </a:solidFill>
              </a:defRPr>
            </a:lvl1pPr>
          </a:lstStyle>
          <a:p>
            <a:fld id="{B9369D10-7EB0-41BB-A9FD-3C3BFD2F5E7A}" type="slidenum">
              <a:rPr lang="en-US" smtClean="0"/>
              <a:t>‹#›</a:t>
            </a:fld>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248400"/>
            <a:ext cx="609600" cy="543560"/>
          </a:xfrm>
          <a:prstGeom prst="rect">
            <a:avLst/>
          </a:prstGeom>
        </p:spPr>
      </p:pic>
      <p:sp>
        <p:nvSpPr>
          <p:cNvPr id="10" name="Footer Placeholder 4"/>
          <p:cNvSpPr>
            <a:spLocks noGrp="1"/>
          </p:cNvSpPr>
          <p:nvPr>
            <p:ph type="ftr" sz="quarter" idx="11"/>
          </p:nvPr>
        </p:nvSpPr>
        <p:spPr>
          <a:xfrm>
            <a:off x="762000" y="6356350"/>
            <a:ext cx="2209800" cy="365125"/>
          </a:xfrm>
          <a:prstGeom prst="rect">
            <a:avLst/>
          </a:prstGeom>
        </p:spPr>
        <p:txBody>
          <a:bodyPr/>
          <a:lstStyle>
            <a:lvl1pPr algn="l">
              <a:defRPr>
                <a:solidFill>
                  <a:srgbClr val="FFFFFF"/>
                </a:solidFill>
              </a:defRPr>
            </a:lvl1pPr>
          </a:lstStyle>
          <a:p>
            <a:endParaRPr lang="en-US" dirty="0"/>
          </a:p>
        </p:txBody>
      </p:sp>
    </p:spTree>
    <p:extLst>
      <p:ext uri="{BB962C8B-B14F-4D97-AF65-F5344CB8AC3E}">
        <p14:creationId xmlns:p14="http://schemas.microsoft.com/office/powerpoint/2010/main" val="12495306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image" Target="../media/image6.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png"/><Relationship Id="rId20"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3" name="Slide Number Placeholder 5"/>
          <p:cNvSpPr>
            <a:spLocks noGrp="1"/>
          </p:cNvSpPr>
          <p:nvPr>
            <p:ph type="sldNum" sz="quarter" idx="4"/>
          </p:nvPr>
        </p:nvSpPr>
        <p:spPr>
          <a:xfrm>
            <a:off x="7772400" y="6356350"/>
            <a:ext cx="914400" cy="365125"/>
          </a:xfrm>
          <a:prstGeom prst="rect">
            <a:avLst/>
          </a:prstGeom>
        </p:spPr>
        <p:txBody>
          <a:bodyPr/>
          <a:lstStyle>
            <a:lvl1pPr algn="r">
              <a:defRPr/>
            </a:lvl1pPr>
          </a:lstStyle>
          <a:p>
            <a:fld id="{B9369D10-7EB0-41BB-A9FD-3C3BFD2F5E7A}" type="slidenum">
              <a:rPr lang="en-US" smtClean="0"/>
              <a:t>‹#›</a:t>
            </a:fld>
            <a:endParaRPr lang="en-US" dirty="0"/>
          </a:p>
        </p:txBody>
      </p:sp>
      <p:sp>
        <p:nvSpPr>
          <p:cNvPr id="24" name="Rectangle 23"/>
          <p:cNvSpPr/>
          <p:nvPr/>
        </p:nvSpPr>
        <p:spPr>
          <a:xfrm>
            <a:off x="0" y="0"/>
            <a:ext cx="9144000" cy="914400"/>
          </a:xfrm>
          <a:prstGeom prst="rect">
            <a:avLst/>
          </a:prstGeom>
          <a:solidFill>
            <a:srgbClr val="0014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6200" y="6204104"/>
            <a:ext cx="607219" cy="541437"/>
          </a:xfrm>
          <a:prstGeom prst="rect">
            <a:avLst/>
          </a:prstGeom>
        </p:spPr>
      </p:pic>
      <p:sp>
        <p:nvSpPr>
          <p:cNvPr id="27" name="Footer Placeholder 4"/>
          <p:cNvSpPr txBox="1">
            <a:spLocks/>
          </p:cNvSpPr>
          <p:nvPr/>
        </p:nvSpPr>
        <p:spPr>
          <a:xfrm>
            <a:off x="664368" y="6494040"/>
            <a:ext cx="1600199" cy="270719"/>
          </a:xfrm>
          <a:prstGeom prst="rect">
            <a:avLst/>
          </a:prstGeom>
        </p:spPr>
        <p:txBody>
          <a:bodyP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400" dirty="0" smtClean="0">
                <a:solidFill>
                  <a:srgbClr val="001489"/>
                </a:solidFill>
              </a:rPr>
              <a:t>Clearinghouse</a:t>
            </a:r>
            <a:endParaRPr lang="en-US" sz="1400" dirty="0">
              <a:solidFill>
                <a:srgbClr val="001489"/>
              </a:solidFill>
            </a:endParaRPr>
          </a:p>
        </p:txBody>
      </p:sp>
      <p:sp>
        <p:nvSpPr>
          <p:cNvPr id="28" name="Footer Placeholder 4"/>
          <p:cNvSpPr txBox="1">
            <a:spLocks/>
          </p:cNvSpPr>
          <p:nvPr/>
        </p:nvSpPr>
        <p:spPr>
          <a:xfrm>
            <a:off x="653651" y="6096000"/>
            <a:ext cx="1621631" cy="533400"/>
          </a:xfrm>
          <a:prstGeom prst="rect">
            <a:avLst/>
          </a:prstGeom>
        </p:spPr>
        <p:txBody>
          <a:bodyP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3200" b="1" dirty="0" smtClean="0">
                <a:solidFill>
                  <a:srgbClr val="001489"/>
                </a:solidFill>
              </a:rPr>
              <a:t>LIHEAP</a:t>
            </a:r>
            <a:endParaRPr lang="en-US" sz="3200" b="1" dirty="0">
              <a:solidFill>
                <a:srgbClr val="001489"/>
              </a:solidFill>
            </a:endParaRPr>
          </a:p>
        </p:txBody>
      </p:sp>
      <p:grpSp>
        <p:nvGrpSpPr>
          <p:cNvPr id="2" name="Group 1"/>
          <p:cNvGrpSpPr/>
          <p:nvPr/>
        </p:nvGrpSpPr>
        <p:grpSpPr>
          <a:xfrm>
            <a:off x="6248401" y="528058"/>
            <a:ext cx="2819400" cy="538742"/>
            <a:chOff x="5715000" y="639062"/>
            <a:chExt cx="3352800" cy="580138"/>
          </a:xfrm>
        </p:grpSpPr>
        <p:pic>
          <p:nvPicPr>
            <p:cNvPr id="16" name="Picture 15"/>
            <p:cNvPicPr>
              <a:picLocks noChangeAspect="1"/>
            </p:cNvPicPr>
            <p:nvPr userDrawn="1"/>
          </p:nvPicPr>
          <p:blipFill rotWithShape="1">
            <a:blip r:embed="rId17" cstate="print">
              <a:extLst>
                <a:ext uri="{28A0092B-C50C-407E-A947-70E740481C1C}">
                  <a14:useLocalDpi xmlns:a14="http://schemas.microsoft.com/office/drawing/2010/main" val="0"/>
                </a:ext>
              </a:extLst>
            </a:blip>
            <a:srcRect l="13584" t="1" r="13209" b="-1"/>
            <a:stretch/>
          </p:blipFill>
          <p:spPr>
            <a:xfrm flipH="1">
              <a:off x="7080423" y="649507"/>
              <a:ext cx="615777" cy="568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16"/>
            <p:cNvPicPr>
              <a:picLocks noChangeAspect="1"/>
            </p:cNvPicPr>
            <p:nvPr userDrawn="1"/>
          </p:nvPicPr>
          <p:blipFill rotWithShape="1">
            <a:blip r:embed="rId18" cstate="print">
              <a:extLst>
                <a:ext uri="{28A0092B-C50C-407E-A947-70E740481C1C}">
                  <a14:useLocalDpi xmlns:a14="http://schemas.microsoft.com/office/drawing/2010/main" val="0"/>
                </a:ext>
              </a:extLst>
            </a:blip>
            <a:srcRect l="47302" t="787" b="35894"/>
            <a:stretch/>
          </p:blipFill>
          <p:spPr>
            <a:xfrm flipH="1">
              <a:off x="7766224" y="649508"/>
              <a:ext cx="615776" cy="569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Picture 17"/>
            <p:cNvPicPr>
              <a:picLocks noChangeAspect="1"/>
            </p:cNvPicPr>
            <p:nvPr userDrawn="1"/>
          </p:nvPicPr>
          <p:blipFill rotWithShape="1">
            <a:blip r:embed="rId19" cstate="print">
              <a:extLst>
                <a:ext uri="{28A0092B-C50C-407E-A947-70E740481C1C}">
                  <a14:useLocalDpi xmlns:a14="http://schemas.microsoft.com/office/drawing/2010/main" val="0"/>
                </a:ext>
              </a:extLst>
            </a:blip>
            <a:srcRect l="12433" r="9717" b="146"/>
            <a:stretch/>
          </p:blipFill>
          <p:spPr>
            <a:xfrm flipH="1">
              <a:off x="6394625" y="639062"/>
              <a:ext cx="615775" cy="568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8"/>
            <p:cNvPicPr>
              <a:picLocks noChangeAspect="1"/>
            </p:cNvPicPr>
            <p:nvPr userDrawn="1"/>
          </p:nvPicPr>
          <p:blipFill rotWithShape="1">
            <a:blip r:embed="rId20" cstate="print">
              <a:extLst>
                <a:ext uri="{28A0092B-C50C-407E-A947-70E740481C1C}">
                  <a14:useLocalDpi xmlns:a14="http://schemas.microsoft.com/office/drawing/2010/main" val="0"/>
                </a:ext>
              </a:extLst>
            </a:blip>
            <a:srcRect t="9393" b="29591"/>
            <a:stretch/>
          </p:blipFill>
          <p:spPr>
            <a:xfrm>
              <a:off x="8451404" y="649508"/>
              <a:ext cx="616396" cy="569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19"/>
            <p:cNvPicPr>
              <a:picLocks noChangeAspect="1"/>
            </p:cNvPicPr>
            <p:nvPr userDrawn="1"/>
          </p:nvPicPr>
          <p:blipFill rotWithShape="1">
            <a:blip r:embed="rId21" cstate="print">
              <a:extLst>
                <a:ext uri="{28A0092B-C50C-407E-A947-70E740481C1C}">
                  <a14:useLocalDpi xmlns:a14="http://schemas.microsoft.com/office/drawing/2010/main" val="0"/>
                </a:ext>
              </a:extLst>
            </a:blip>
            <a:srcRect l="8096" t="1657" r="10878"/>
            <a:stretch/>
          </p:blipFill>
          <p:spPr>
            <a:xfrm>
              <a:off x="5715000" y="639062"/>
              <a:ext cx="609600" cy="569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14"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Tree>
    <p:extLst>
      <p:ext uri="{BB962C8B-B14F-4D97-AF65-F5344CB8AC3E}">
        <p14:creationId xmlns:p14="http://schemas.microsoft.com/office/powerpoint/2010/main" val="34116773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50" r:id="rId13"/>
    <p:sldLayoutId id="2147483659" r:id="rId14"/>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23.emf"/><Relationship Id="rId4" Type="http://schemas.openxmlformats.org/officeDocument/2006/relationships/package" Target="../embeddings/Microsoft_Excel_Worksheet2.xlsx"/></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0.xml"/><Relationship Id="rId7" Type="http://schemas.openxmlformats.org/officeDocument/2006/relationships/hyperlink" Target="Income%20Weight.xlsx" TargetMode="External"/><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19.png"/><Relationship Id="rId5" Type="http://schemas.openxmlformats.org/officeDocument/2006/relationships/image" Target="../media/image24.emf"/><Relationship Id="rId4" Type="http://schemas.openxmlformats.org/officeDocument/2006/relationships/oleObject" Target="Income%20Weight.xlsx"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5.vml"/><Relationship Id="rId5" Type="http://schemas.openxmlformats.org/officeDocument/2006/relationships/image" Target="../media/image25.emf"/><Relationship Id="rId4" Type="http://schemas.openxmlformats.org/officeDocument/2006/relationships/package" Target="../embeddings/Microsoft_Excel_Worksheet3.xlsx"/></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2.xml"/><Relationship Id="rId7" Type="http://schemas.openxmlformats.org/officeDocument/2006/relationships/hyperlink" Target="Fuel%20Weight.xlsx" TargetMode="External"/><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19.png"/><Relationship Id="rId5" Type="http://schemas.openxmlformats.org/officeDocument/2006/relationships/image" Target="../media/image26.emf"/><Relationship Id="rId4" Type="http://schemas.openxmlformats.org/officeDocument/2006/relationships/oleObject" Target="Fuel%20Weight.xls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vmlDrawing" Target="../drawings/vmlDrawing7.vml"/><Relationship Id="rId5" Type="http://schemas.openxmlformats.org/officeDocument/2006/relationships/image" Target="../media/image27.emf"/><Relationship Id="rId4" Type="http://schemas.openxmlformats.org/officeDocument/2006/relationships/package" Target="../embeddings/Microsoft_Excel_Worksheet4.xlsx"/></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vmlDrawing" Target="../drawings/vmlDrawing8.vml"/><Relationship Id="rId5" Type="http://schemas.openxmlformats.org/officeDocument/2006/relationships/image" Target="../media/image28.emf"/><Relationship Id="rId4" Type="http://schemas.openxmlformats.org/officeDocument/2006/relationships/package" Target="../embeddings/Microsoft_Excel_Worksheet5.xlsx"/></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vmlDrawing" Target="../drawings/vmlDrawing9.vml"/><Relationship Id="rId5" Type="http://schemas.openxmlformats.org/officeDocument/2006/relationships/image" Target="../media/image29.emf"/><Relationship Id="rId4" Type="http://schemas.openxmlformats.org/officeDocument/2006/relationships/package" Target="../embeddings/Microsoft_Excel_Worksheet6.xlsx"/></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7.xml"/><Relationship Id="rId7" Type="http://schemas.openxmlformats.org/officeDocument/2006/relationships/hyperlink" Target="HH%20Count.xlsx" TargetMode="External"/><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19.png"/><Relationship Id="rId5" Type="http://schemas.openxmlformats.org/officeDocument/2006/relationships/image" Target="../media/image30.emf"/><Relationship Id="rId4" Type="http://schemas.openxmlformats.org/officeDocument/2006/relationships/oleObject" Target="HH%20Count.xlsx"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package" Target="../embeddings/Microsoft_Excel_Worksheet7.xlsx"/><Relationship Id="rId7" Type="http://schemas.openxmlformats.org/officeDocument/2006/relationships/package" Target="../embeddings/Microsoft_Excel_Worksheet9.xlsx"/><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image" Target="../media/image23.emf"/><Relationship Id="rId5" Type="http://schemas.openxmlformats.org/officeDocument/2006/relationships/package" Target="../embeddings/Microsoft_Excel_Worksheet8.xlsx"/><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vmlDrawing" Target="../drawings/vmlDrawing12.vml"/><Relationship Id="rId5" Type="http://schemas.openxmlformats.org/officeDocument/2006/relationships/image" Target="../media/image33.emf"/><Relationship Id="rId4" Type="http://schemas.openxmlformats.org/officeDocument/2006/relationships/package" Target="../embeddings/Microsoft_Excel_Worksheet10.xlsx"/></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13.vml"/><Relationship Id="rId6" Type="http://schemas.openxmlformats.org/officeDocument/2006/relationships/hyperlink" Target="Matrix%20Points_%20with%20formula.xlsx" TargetMode="External"/><Relationship Id="rId5" Type="http://schemas.openxmlformats.org/officeDocument/2006/relationships/image" Target="../media/image34.emf"/><Relationship Id="rId4" Type="http://schemas.openxmlformats.org/officeDocument/2006/relationships/oleObject" Target="Matrix%20Points_%20with%20formula.xlsx" TargetMode="Externa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vmlDrawing" Target="../drawings/vmlDrawing14.vml"/><Relationship Id="rId5" Type="http://schemas.openxmlformats.org/officeDocument/2006/relationships/image" Target="../media/image35.emf"/><Relationship Id="rId4" Type="http://schemas.openxmlformats.org/officeDocument/2006/relationships/package" Target="../embeddings/Microsoft_Excel_Worksheet11.xlsx"/></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15.vml"/><Relationship Id="rId6" Type="http://schemas.openxmlformats.org/officeDocument/2006/relationships/hyperlink" Target="Percentage.xlsx" TargetMode="External"/><Relationship Id="rId5" Type="http://schemas.openxmlformats.org/officeDocument/2006/relationships/image" Target="../media/image36.emf"/><Relationship Id="rId4" Type="http://schemas.openxmlformats.org/officeDocument/2006/relationships/oleObject" Target="Percentage.xlsx"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package" Target="../embeddings/Microsoft_Excel_Worksheet12.xlsx"/><Relationship Id="rId7" Type="http://schemas.openxmlformats.org/officeDocument/2006/relationships/package" Target="../embeddings/Microsoft_Excel_Worksheet14.xlsx"/><Relationship Id="rId2" Type="http://schemas.openxmlformats.org/officeDocument/2006/relationships/slideLayout" Target="../slideLayouts/slideLayout3.xml"/><Relationship Id="rId1" Type="http://schemas.openxmlformats.org/officeDocument/2006/relationships/vmlDrawing" Target="../drawings/vmlDrawing16.vml"/><Relationship Id="rId6" Type="http://schemas.openxmlformats.org/officeDocument/2006/relationships/image" Target="../media/image38.emf"/><Relationship Id="rId5" Type="http://schemas.openxmlformats.org/officeDocument/2006/relationships/package" Target="../embeddings/Microsoft_Excel_Worksheet13.xlsx"/><Relationship Id="rId4" Type="http://schemas.openxmlformats.org/officeDocument/2006/relationships/image" Target="../media/image37.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vmlDrawing" Target="../drawings/vmlDrawing17.vml"/><Relationship Id="rId5" Type="http://schemas.openxmlformats.org/officeDocument/2006/relationships/image" Target="../media/image40.emf"/><Relationship Id="rId4" Type="http://schemas.openxmlformats.org/officeDocument/2006/relationships/package" Target="../embeddings/Microsoft_Excel_Worksheet15.xlsx"/></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18.vml"/><Relationship Id="rId6" Type="http://schemas.openxmlformats.org/officeDocument/2006/relationships/hyperlink" Target="Benefits%20Matrix.xlsx" TargetMode="External"/><Relationship Id="rId5" Type="http://schemas.openxmlformats.org/officeDocument/2006/relationships/image" Target="../media/image41.emf"/><Relationship Id="rId4" Type="http://schemas.openxmlformats.org/officeDocument/2006/relationships/oleObject" Target="Benefits%20Matrix.xlsx" TargetMode="Externa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43.emf"/><Relationship Id="rId2" Type="http://schemas.openxmlformats.org/officeDocument/2006/relationships/slideLayout" Target="../slideLayouts/slideLayout3.xml"/><Relationship Id="rId1" Type="http://schemas.openxmlformats.org/officeDocument/2006/relationships/vmlDrawing" Target="../drawings/vmlDrawing19.vml"/><Relationship Id="rId6" Type="http://schemas.openxmlformats.org/officeDocument/2006/relationships/package" Target="../embeddings/Microsoft_Excel_Worksheet17.xlsx"/><Relationship Id="rId5" Type="http://schemas.openxmlformats.org/officeDocument/2006/relationships/image" Target="../media/image42.emf"/><Relationship Id="rId4" Type="http://schemas.openxmlformats.org/officeDocument/2006/relationships/package" Target="../embeddings/Microsoft_Excel_Worksheet16.xlsx"/></Relationships>
</file>

<file path=ppt/slides/_rels/slide28.xml.rels><?xml version="1.0" encoding="UTF-8" standalone="yes"?>
<Relationships xmlns="http://schemas.openxmlformats.org/package/2006/relationships"><Relationship Id="rId8" Type="http://schemas.openxmlformats.org/officeDocument/2006/relationships/package" Target="../embeddings/Microsoft_Excel_Worksheet20.xlsx"/><Relationship Id="rId3" Type="http://schemas.openxmlformats.org/officeDocument/2006/relationships/notesSlide" Target="../notesSlides/notesSlide25.xml"/><Relationship Id="rId7" Type="http://schemas.openxmlformats.org/officeDocument/2006/relationships/image" Target="../media/image45.emf"/><Relationship Id="rId2" Type="http://schemas.openxmlformats.org/officeDocument/2006/relationships/slideLayout" Target="../slideLayouts/slideLayout3.xml"/><Relationship Id="rId1" Type="http://schemas.openxmlformats.org/officeDocument/2006/relationships/vmlDrawing" Target="../drawings/vmlDrawing20.vml"/><Relationship Id="rId6" Type="http://schemas.openxmlformats.org/officeDocument/2006/relationships/package" Target="../embeddings/Microsoft_Excel_Worksheet19.xlsx"/><Relationship Id="rId5" Type="http://schemas.openxmlformats.org/officeDocument/2006/relationships/image" Target="../media/image44.emf"/><Relationship Id="rId4" Type="http://schemas.openxmlformats.org/officeDocument/2006/relationships/package" Target="../embeddings/Microsoft_Excel_Worksheet18.xlsx"/><Relationship Id="rId9" Type="http://schemas.openxmlformats.org/officeDocument/2006/relationships/image" Target="../media/image46.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s://liheapch.acf.hhs.gov/tribal-manual"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hyperlink" Target="https://liheapch.acf.hhs.gov/delivery/benefits.htm" TargetMode="External"/><Relationship Id="rId4" Type="http://schemas.openxmlformats.org/officeDocument/2006/relationships/hyperlink" Target="https://liheapch.acf.hhs.gov/docs/benefit_matri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20.emf"/><Relationship Id="rId4" Type="http://schemas.openxmlformats.org/officeDocument/2006/relationships/package" Target="../embeddings/Microsoft_Excel_Worksheet1.xlsx"/></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hyperlink" Target="Funds.xlsx" TargetMode="External"/><Relationship Id="rId5" Type="http://schemas.openxmlformats.org/officeDocument/2006/relationships/image" Target="../media/image21.emf"/><Relationship Id="rId4" Type="http://schemas.openxmlformats.org/officeDocument/2006/relationships/oleObject" Target="Funds.xls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28600" y="152400"/>
            <a:ext cx="8607425" cy="914400"/>
          </a:xfrm>
        </p:spPr>
        <p:txBody>
          <a:bodyPr/>
          <a:lstStyle/>
          <a:p>
            <a:r>
              <a:rPr lang="en-US" dirty="0" smtClean="0"/>
              <a:t>Creating </a:t>
            </a:r>
            <a:r>
              <a:rPr lang="en-US" dirty="0"/>
              <a:t>a Benefit Matrix</a:t>
            </a:r>
          </a:p>
        </p:txBody>
      </p:sp>
      <p:sp>
        <p:nvSpPr>
          <p:cNvPr id="3" name="Text Placeholder 2"/>
          <p:cNvSpPr>
            <a:spLocks noGrp="1"/>
          </p:cNvSpPr>
          <p:nvPr>
            <p:ph type="body" idx="1"/>
          </p:nvPr>
        </p:nvSpPr>
        <p:spPr/>
        <p:txBody>
          <a:bodyPr/>
          <a:lstStyle/>
          <a:p>
            <a:r>
              <a:rPr lang="en-US" dirty="0" smtClean="0"/>
              <a:t>A Step-by-Step Interactive Guide</a:t>
            </a:r>
            <a:endParaRPr lang="en-US" dirty="0"/>
          </a:p>
        </p:txBody>
      </p:sp>
    </p:spTree>
    <p:extLst>
      <p:ext uri="{BB962C8B-B14F-4D97-AF65-F5344CB8AC3E}">
        <p14:creationId xmlns:p14="http://schemas.microsoft.com/office/powerpoint/2010/main" val="4229983863"/>
      </p:ext>
    </p:extLst>
  </p:cSld>
  <p:clrMapOvr>
    <a:masterClrMapping/>
  </p:clrMapOvr>
  <mc:AlternateContent xmlns:mc="http://schemas.openxmlformats.org/markup-compatibility/2006">
    <mc:Choice xmlns:p14="http://schemas.microsoft.com/office/powerpoint/2010/main" Requires="p14">
      <p:transition p14:dur="0" advClick="0" advTm="3000"/>
    </mc:Choice>
    <mc:Fallback>
      <p:transition advClick="0" advTm="3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System: Income</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10</a:t>
            </a:fld>
            <a:endParaRPr lang="en-US" dirty="0"/>
          </a:p>
        </p:txBody>
      </p:sp>
      <p:sp>
        <p:nvSpPr>
          <p:cNvPr id="8" name="Rectangle 7"/>
          <p:cNvSpPr/>
          <p:nvPr/>
        </p:nvSpPr>
        <p:spPr>
          <a:xfrm>
            <a:off x="762000" y="1513582"/>
            <a:ext cx="7620000" cy="954107"/>
          </a:xfrm>
          <a:prstGeom prst="rect">
            <a:avLst/>
          </a:prstGeom>
        </p:spPr>
        <p:txBody>
          <a:bodyPr wrap="square">
            <a:spAutoFit/>
          </a:bodyPr>
          <a:lstStyle/>
          <a:p>
            <a:r>
              <a:rPr lang="en-US" sz="2800" dirty="0"/>
              <a:t>This </a:t>
            </a:r>
            <a:r>
              <a:rPr lang="en-US" sz="2800" dirty="0" smtClean="0"/>
              <a:t>is an example of how you may want to assign </a:t>
            </a:r>
            <a:r>
              <a:rPr lang="en-US" sz="2800" dirty="0"/>
              <a:t>value weights to </a:t>
            </a:r>
            <a:r>
              <a:rPr lang="en-US" sz="2800" dirty="0" smtClean="0"/>
              <a:t>income levels.</a:t>
            </a:r>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2034281910"/>
              </p:ext>
            </p:extLst>
          </p:nvPr>
        </p:nvGraphicFramePr>
        <p:xfrm>
          <a:off x="990600" y="2879725"/>
          <a:ext cx="6362700" cy="1616075"/>
        </p:xfrm>
        <a:graphic>
          <a:graphicData uri="http://schemas.openxmlformats.org/presentationml/2006/ole">
            <mc:AlternateContent xmlns:mc="http://schemas.openxmlformats.org/markup-compatibility/2006">
              <mc:Choice xmlns:v="urn:schemas-microsoft-com:vml" Requires="v">
                <p:oleObj spid="_x0000_s3074" name="Worksheet" r:id="rId4" imgW="3038559" imgH="771642" progId="Excel.Sheet.12">
                  <p:embed/>
                </p:oleObj>
              </mc:Choice>
              <mc:Fallback>
                <p:oleObj name="Worksheet" r:id="rId4" imgW="3038559" imgH="771642" progId="Excel.Sheet.12">
                  <p:embed/>
                  <p:pic>
                    <p:nvPicPr>
                      <p:cNvPr id="0" name=""/>
                      <p:cNvPicPr/>
                      <p:nvPr/>
                    </p:nvPicPr>
                    <p:blipFill>
                      <a:blip r:embed="rId5"/>
                      <a:stretch>
                        <a:fillRect/>
                      </a:stretch>
                    </p:blipFill>
                    <p:spPr>
                      <a:xfrm>
                        <a:off x="990600" y="2879725"/>
                        <a:ext cx="6362700" cy="1616075"/>
                      </a:xfrm>
                      <a:prstGeom prst="rect">
                        <a:avLst/>
                      </a:prstGeom>
                    </p:spPr>
                  </p:pic>
                </p:oleObj>
              </mc:Fallback>
            </mc:AlternateContent>
          </a:graphicData>
        </a:graphic>
      </p:graphicFrame>
      <p:sp>
        <p:nvSpPr>
          <p:cNvPr id="6" name="Rounded Rectangular Callout 5"/>
          <p:cNvSpPr/>
          <p:nvPr/>
        </p:nvSpPr>
        <p:spPr>
          <a:xfrm>
            <a:off x="5969000" y="3905611"/>
            <a:ext cx="2717800" cy="1656989"/>
          </a:xfrm>
          <a:prstGeom prst="wedgeRoundRectCallout">
            <a:avLst>
              <a:gd name="adj1" fmla="val -70577"/>
              <a:gd name="adj2" fmla="val -709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t>LIHEAP statue requires the highest benefit goes to the </a:t>
            </a:r>
            <a:r>
              <a:rPr lang="en-US" sz="1400" dirty="0" smtClean="0"/>
              <a:t>household </a:t>
            </a:r>
            <a:r>
              <a:rPr lang="en-US" sz="1400" dirty="0"/>
              <a:t>with the lowest income. This means the lowest income bracket should </a:t>
            </a:r>
            <a:r>
              <a:rPr lang="en-US" sz="1400" dirty="0" smtClean="0"/>
              <a:t>receive </a:t>
            </a:r>
            <a:r>
              <a:rPr lang="en-US" sz="1400" dirty="0"/>
              <a:t>the highest number of points</a:t>
            </a:r>
            <a:r>
              <a:rPr lang="en-US" sz="1400" dirty="0" smtClean="0"/>
              <a:t>.</a:t>
            </a:r>
            <a:endParaRPr lang="en-US" sz="1400" dirty="0"/>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Rectangle 15"/>
          <p:cNvSpPr/>
          <p:nvPr/>
        </p:nvSpPr>
        <p:spPr>
          <a:xfrm>
            <a:off x="5105400" y="3352800"/>
            <a:ext cx="304800" cy="28611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105400" y="3791311"/>
            <a:ext cx="3048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105400" y="4191000"/>
            <a:ext cx="3048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ction Button: Forward or Next 1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Action Button: Back or Previous 1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82093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2000"/>
                            </p:stCondLst>
                            <p:childTnLst>
                              <p:par>
                                <p:cTn id="8" presetID="10" presetClass="exit" presetSubtype="0" fill="hold" grpId="0" nodeType="afterEffect">
                                  <p:stCondLst>
                                    <p:cond delay="4000"/>
                                  </p:stCondLst>
                                  <p:childTnLst>
                                    <p:animEffect transition="out" filter="fad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childTnLst>
                          </p:cTn>
                        </p:par>
                        <p:par>
                          <p:cTn id="11" fill="hold">
                            <p:stCondLst>
                              <p:cond delay="6500"/>
                            </p:stCondLst>
                            <p:childTnLst>
                              <p:par>
                                <p:cTn id="12" presetID="10" presetClass="exit" presetSubtype="0" fill="hold" grpId="0" nodeType="afterEffect">
                                  <p:stCondLst>
                                    <p:cond delay="1250"/>
                                  </p:stCondLst>
                                  <p:childTnLst>
                                    <p:animEffect transition="out" filter="fade">
                                      <p:cBhvr>
                                        <p:cTn id="13" dur="500"/>
                                        <p:tgtEl>
                                          <p:spTgt spid="17"/>
                                        </p:tgtEl>
                                      </p:cBhvr>
                                    </p:animEffect>
                                    <p:set>
                                      <p:cBhvr>
                                        <p:cTn id="14" dur="1" fill="hold">
                                          <p:stCondLst>
                                            <p:cond delay="499"/>
                                          </p:stCondLst>
                                        </p:cTn>
                                        <p:tgtEl>
                                          <p:spTgt spid="17"/>
                                        </p:tgtEl>
                                        <p:attrNameLst>
                                          <p:attrName>style.visibility</p:attrName>
                                        </p:attrNameLst>
                                      </p:cBhvr>
                                      <p:to>
                                        <p:strVal val="hidden"/>
                                      </p:to>
                                    </p:set>
                                  </p:childTnLst>
                                </p:cTn>
                              </p:par>
                            </p:childTnLst>
                          </p:cTn>
                        </p:par>
                        <p:par>
                          <p:cTn id="15" fill="hold">
                            <p:stCondLst>
                              <p:cond delay="8250"/>
                            </p:stCondLst>
                            <p:childTnLst>
                              <p:par>
                                <p:cTn id="16" presetID="10" presetClass="exit" presetSubtype="0" fill="hold" grpId="0" nodeType="afterEffect">
                                  <p:stCondLst>
                                    <p:cond delay="1250"/>
                                  </p:stCondLst>
                                  <p:childTnLst>
                                    <p:animEffect transition="out" filter="fade">
                                      <p:cBhvr>
                                        <p:cTn id="17" dur="500"/>
                                        <p:tgtEl>
                                          <p:spTgt spid="18"/>
                                        </p:tgtEl>
                                      </p:cBhvr>
                                    </p:animEffect>
                                    <p:set>
                                      <p:cBhvr>
                                        <p:cTn id="18" dur="1" fill="hold">
                                          <p:stCondLst>
                                            <p:cond delay="499"/>
                                          </p:stCondLst>
                                        </p:cTn>
                                        <p:tgtEl>
                                          <p:spTgt spid="18"/>
                                        </p:tgtEl>
                                        <p:attrNameLst>
                                          <p:attrName>style.visibility</p:attrName>
                                        </p:attrNameLst>
                                      </p:cBhvr>
                                      <p:to>
                                        <p:strVal val="hidden"/>
                                      </p:to>
                                    </p:set>
                                  </p:childTnLst>
                                </p:cTn>
                              </p:par>
                            </p:childTnLst>
                          </p:cTn>
                        </p:par>
                        <p:par>
                          <p:cTn id="19" fill="hold">
                            <p:stCondLst>
                              <p:cond delay="10000"/>
                            </p:stCondLst>
                            <p:childTnLst>
                              <p:par>
                                <p:cTn id="20" presetID="1" presetClass="entr" presetSubtype="0" fill="hold" grpId="0" nodeType="afterEffect">
                                  <p:stCondLst>
                                    <p:cond delay="1250"/>
                                  </p:stCondLst>
                                  <p:childTnLst>
                                    <p:set>
                                      <p:cBhvr>
                                        <p:cTn id="21" dur="1" fill="hold">
                                          <p:stCondLst>
                                            <p:cond delay="0"/>
                                          </p:stCondLst>
                                        </p:cTn>
                                        <p:tgtEl>
                                          <p:spTgt spid="13"/>
                                        </p:tgtEl>
                                        <p:attrNameLst>
                                          <p:attrName>style.visibility</p:attrName>
                                        </p:attrNameLst>
                                      </p:cBhvr>
                                      <p:to>
                                        <p:strVal val="visible"/>
                                      </p:to>
                                    </p:set>
                                  </p:childTnLst>
                                </p:cTn>
                              </p:par>
                            </p:childTnLst>
                          </p:cTn>
                        </p:par>
                        <p:par>
                          <p:cTn id="22" fill="hold">
                            <p:stCondLst>
                              <p:cond delay="11250"/>
                            </p:stCondLst>
                            <p:childTnLst>
                              <p:par>
                                <p:cTn id="23" presetID="1" presetClass="entr" presetSubtype="0" fill="hold" grpId="0" nodeType="afterEffect">
                                  <p:stCondLst>
                                    <p:cond delay="125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P spid="18" grpId="0" animBg="1"/>
      <p:bldP spid="13"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ct 23"/>
          <p:cNvGraphicFramePr>
            <a:graphicFrameLocks noChangeAspect="1"/>
          </p:cNvGraphicFramePr>
          <p:nvPr>
            <p:extLst>
              <p:ext uri="{D42A27DB-BD31-4B8C-83A1-F6EECF244321}">
                <p14:modId xmlns:p14="http://schemas.microsoft.com/office/powerpoint/2010/main" val="846016597"/>
              </p:ext>
            </p:extLst>
          </p:nvPr>
        </p:nvGraphicFramePr>
        <p:xfrm>
          <a:off x="1441714" y="3124200"/>
          <a:ext cx="6178286" cy="1568781"/>
        </p:xfrm>
        <a:graphic>
          <a:graphicData uri="http://schemas.openxmlformats.org/presentationml/2006/ole">
            <mc:AlternateContent xmlns:mc="http://schemas.openxmlformats.org/markup-compatibility/2006">
              <mc:Choice xmlns:v="urn:schemas-microsoft-com:vml" Requires="v">
                <p:oleObj spid="_x0000_s4098" name="Worksheet" r:id="rId4" imgW="3038597" imgH="771539" progId="Excel.Sheet.12">
                  <p:link updateAutomatic="1"/>
                </p:oleObj>
              </mc:Choice>
              <mc:Fallback>
                <p:oleObj name="Worksheet" r:id="rId4" imgW="3038597" imgH="771539" progId="Excel.Sheet.12">
                  <p:link updateAutomatic="1"/>
                  <p:pic>
                    <p:nvPicPr>
                      <p:cNvPr id="0" name=""/>
                      <p:cNvPicPr/>
                      <p:nvPr/>
                    </p:nvPicPr>
                    <p:blipFill>
                      <a:blip r:embed="rId5"/>
                      <a:stretch>
                        <a:fillRect/>
                      </a:stretch>
                    </p:blipFill>
                    <p:spPr>
                      <a:xfrm>
                        <a:off x="1441714" y="3124200"/>
                        <a:ext cx="6178286" cy="1568781"/>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Point System: Income</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11</a:t>
            </a:fld>
            <a:endParaRPr lang="en-US" dirty="0"/>
          </a:p>
        </p:txBody>
      </p:sp>
      <p:sp>
        <p:nvSpPr>
          <p:cNvPr id="8" name="Rectangle 7"/>
          <p:cNvSpPr/>
          <p:nvPr/>
        </p:nvSpPr>
        <p:spPr>
          <a:xfrm>
            <a:off x="762000" y="1513582"/>
            <a:ext cx="7620000" cy="1384995"/>
          </a:xfrm>
          <a:prstGeom prst="rect">
            <a:avLst/>
          </a:prstGeom>
        </p:spPr>
        <p:txBody>
          <a:bodyPr wrap="square">
            <a:spAutoFit/>
          </a:bodyPr>
          <a:lstStyle/>
          <a:p>
            <a:r>
              <a:rPr lang="en-US" sz="2800" dirty="0" smtClean="0"/>
              <a:t>Click on the table below to modify and assign your own weights to each income level in the Excel spreadsheet.</a:t>
            </a:r>
            <a:endParaRPr lang="en-US" sz="2800" dirty="0"/>
          </a:p>
        </p:txBody>
      </p:sp>
      <p:sp>
        <p:nvSpPr>
          <p:cNvPr id="6"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7" name="Rectangle 6"/>
          <p:cNvSpPr/>
          <p:nvPr/>
        </p:nvSpPr>
        <p:spPr>
          <a:xfrm>
            <a:off x="1092200" y="5181600"/>
            <a:ext cx="6527800" cy="646331"/>
          </a:xfrm>
          <a:prstGeom prst="rect">
            <a:avLst/>
          </a:prstGeom>
        </p:spPr>
        <p:txBody>
          <a:bodyPr wrap="square">
            <a:spAutoFit/>
          </a:bodyPr>
          <a:lstStyle/>
          <a:p>
            <a:r>
              <a:rPr lang="en-US" dirty="0" smtClean="0">
                <a:solidFill>
                  <a:srgbClr val="454545"/>
                </a:solidFill>
              </a:rPr>
              <a:t>After filling in the values in the Excel spreadsheet, click on the PowerPoint once again to advance to the next slide.</a:t>
            </a:r>
            <a:endParaRPr lang="en-US" dirty="0">
              <a:solidFill>
                <a:srgbClr val="454545"/>
              </a:solidFill>
            </a:endParaRPr>
          </a:p>
        </p:txBody>
      </p:sp>
      <p:pic>
        <p:nvPicPr>
          <p:cNvPr id="11328" name="Picture 64" descr="C:\Users\Marisal\AppData\Local\Microsoft\Windows\Temporary Internet Files\Content.IE5\7XG4QRJY\large-Exclamation-33.3-13641[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7232" y="5320615"/>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2" name="Rounded Rectangular Callout 11"/>
          <p:cNvSpPr/>
          <p:nvPr/>
        </p:nvSpPr>
        <p:spPr>
          <a:xfrm>
            <a:off x="7022742" y="2514600"/>
            <a:ext cx="1828800" cy="1219200"/>
          </a:xfrm>
          <a:prstGeom prst="wedgeRoundRectCallout">
            <a:avLst>
              <a:gd name="adj1" fmla="val -69051"/>
              <a:gd name="adj2" fmla="val 89246"/>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25" name="Group 24"/>
          <p:cNvGrpSpPr/>
          <p:nvPr/>
        </p:nvGrpSpPr>
        <p:grpSpPr>
          <a:xfrm>
            <a:off x="7022742" y="4246771"/>
            <a:ext cx="1562100" cy="1581160"/>
            <a:chOff x="7130415" y="4346788"/>
            <a:chExt cx="1796415" cy="1616297"/>
          </a:xfrm>
        </p:grpSpPr>
        <p:sp>
          <p:nvSpPr>
            <p:cNvPr id="26" name="Rounded Rectangular Callout 25"/>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27" name="Picture 83" descr="C:\Users\Marisal\AppData\Local\Microsoft\Windows\Temporary Internet Files\Content.IE5\HJ1DTPMX\Logo_Microsoft_Excel_2013[1].png">
              <a:hlinkClick r:id="rId7" action="ppaction://hlinkfil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81462"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040721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2"/>
                                        </p:tgtEl>
                                        <p:attrNameLst>
                                          <p:attrName>r</p:attrName>
                                        </p:attrNameLst>
                                      </p:cBhvr>
                                    </p:animRot>
                                    <p:animRot by="-240000">
                                      <p:cBhvr>
                                        <p:cTn id="9" dur="200" fill="hold">
                                          <p:stCondLst>
                                            <p:cond delay="200"/>
                                          </p:stCondLst>
                                        </p:cTn>
                                        <p:tgtEl>
                                          <p:spTgt spid="12"/>
                                        </p:tgtEl>
                                        <p:attrNameLst>
                                          <p:attrName>r</p:attrName>
                                        </p:attrNameLst>
                                      </p:cBhvr>
                                    </p:animRot>
                                    <p:animRot by="240000">
                                      <p:cBhvr>
                                        <p:cTn id="10" dur="200" fill="hold">
                                          <p:stCondLst>
                                            <p:cond delay="400"/>
                                          </p:stCondLst>
                                        </p:cTn>
                                        <p:tgtEl>
                                          <p:spTgt spid="12"/>
                                        </p:tgtEl>
                                        <p:attrNameLst>
                                          <p:attrName>r</p:attrName>
                                        </p:attrNameLst>
                                      </p:cBhvr>
                                    </p:animRot>
                                    <p:animRot by="-240000">
                                      <p:cBhvr>
                                        <p:cTn id="11" dur="200" fill="hold">
                                          <p:stCondLst>
                                            <p:cond delay="600"/>
                                          </p:stCondLst>
                                        </p:cTn>
                                        <p:tgtEl>
                                          <p:spTgt spid="12"/>
                                        </p:tgtEl>
                                        <p:attrNameLst>
                                          <p:attrName>r</p:attrName>
                                        </p:attrNameLst>
                                      </p:cBhvr>
                                    </p:animRot>
                                    <p:animRot by="120000">
                                      <p:cBhvr>
                                        <p:cTn id="12" dur="200" fill="hold">
                                          <p:stCondLst>
                                            <p:cond delay="800"/>
                                          </p:stCondLst>
                                        </p:cTn>
                                        <p:tgtEl>
                                          <p:spTgt spid="12"/>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24"/>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16"/>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System: Fuel Type</a:t>
            </a:r>
            <a:endParaRPr lang="en-US" dirty="0"/>
          </a:p>
        </p:txBody>
      </p:sp>
      <p:sp>
        <p:nvSpPr>
          <p:cNvPr id="3" name="Content Placeholder 2"/>
          <p:cNvSpPr>
            <a:spLocks noGrp="1"/>
          </p:cNvSpPr>
          <p:nvPr>
            <p:ph idx="1"/>
          </p:nvPr>
        </p:nvSpPr>
        <p:spPr>
          <a:xfrm>
            <a:off x="457200" y="1295400"/>
            <a:ext cx="8153400" cy="1524000"/>
          </a:xfrm>
        </p:spPr>
        <p:txBody>
          <a:bodyPr>
            <a:normAutofit/>
          </a:bodyPr>
          <a:lstStyle/>
          <a:p>
            <a:pPr marL="0" indent="0">
              <a:buNone/>
            </a:pPr>
            <a:r>
              <a:rPr lang="en-US" sz="2800" dirty="0"/>
              <a:t>This is an example of how you may want to assign value weights to </a:t>
            </a:r>
            <a:r>
              <a:rPr lang="en-US" sz="2800" dirty="0" smtClean="0"/>
              <a:t>fuel types based on fuel cost.</a:t>
            </a:r>
            <a:endParaRPr lang="en-US" sz="2800" dirty="0"/>
          </a:p>
          <a:p>
            <a:pPr marL="400050" lvl="1" indent="0">
              <a:lnSpc>
                <a:spcPct val="110000"/>
              </a:lnSpc>
              <a:buNone/>
            </a:pPr>
            <a:endParaRPr lang="en-US" sz="2000" dirty="0" smtClean="0"/>
          </a:p>
        </p:txBody>
      </p:sp>
      <p:sp>
        <p:nvSpPr>
          <p:cNvPr id="4" name="Slide Number Placeholder 3"/>
          <p:cNvSpPr>
            <a:spLocks noGrp="1"/>
          </p:cNvSpPr>
          <p:nvPr>
            <p:ph type="sldNum" sz="quarter" idx="12"/>
          </p:nvPr>
        </p:nvSpPr>
        <p:spPr/>
        <p:txBody>
          <a:bodyPr/>
          <a:lstStyle/>
          <a:p>
            <a:fld id="{B9369D10-7EB0-41BB-A9FD-3C3BFD2F5E7A}" type="slidenum">
              <a:rPr lang="en-US" smtClean="0"/>
              <a:pPr/>
              <a:t>12</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577200495"/>
              </p:ext>
            </p:extLst>
          </p:nvPr>
        </p:nvGraphicFramePr>
        <p:xfrm>
          <a:off x="1122680" y="2895600"/>
          <a:ext cx="6802120" cy="1911390"/>
        </p:xfrm>
        <a:graphic>
          <a:graphicData uri="http://schemas.openxmlformats.org/presentationml/2006/ole">
            <mc:AlternateContent xmlns:mc="http://schemas.openxmlformats.org/markup-compatibility/2006">
              <mc:Choice xmlns:v="urn:schemas-microsoft-com:vml" Requires="v">
                <p:oleObj spid="_x0000_s5122" name="Worksheet" r:id="rId4" imgW="3933866" imgH="999987" progId="Excel.Sheet.12">
                  <p:embed/>
                </p:oleObj>
              </mc:Choice>
              <mc:Fallback>
                <p:oleObj name="Worksheet" r:id="rId4" imgW="3933866" imgH="999987" progId="Excel.Sheet.12">
                  <p:embed/>
                  <p:pic>
                    <p:nvPicPr>
                      <p:cNvPr id="0" name=""/>
                      <p:cNvPicPr/>
                      <p:nvPr/>
                    </p:nvPicPr>
                    <p:blipFill>
                      <a:blip r:embed="rId5"/>
                      <a:stretch>
                        <a:fillRect/>
                      </a:stretch>
                    </p:blipFill>
                    <p:spPr>
                      <a:xfrm>
                        <a:off x="1122680" y="2895600"/>
                        <a:ext cx="6802120" cy="1911390"/>
                      </a:xfrm>
                      <a:prstGeom prst="rect">
                        <a:avLst/>
                      </a:prstGeom>
                    </p:spPr>
                  </p:pic>
                </p:oleObj>
              </mc:Fallback>
            </mc:AlternateContent>
          </a:graphicData>
        </a:graphic>
      </p:graphicFrame>
      <p:sp>
        <p:nvSpPr>
          <p:cNvPr id="7" name="Rounded Rectangular Callout 6"/>
          <p:cNvSpPr/>
          <p:nvPr/>
        </p:nvSpPr>
        <p:spPr>
          <a:xfrm>
            <a:off x="6096000" y="3575090"/>
            <a:ext cx="2514600" cy="1530310"/>
          </a:xfrm>
          <a:prstGeom prst="wedgeRoundRectCallout">
            <a:avLst>
              <a:gd name="adj1" fmla="val -53031"/>
              <a:gd name="adj2" fmla="val -6113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en-US" sz="1600" dirty="0"/>
              <a:t>Typically, households that must use more costly fuel are given higher priority, and thus more points. </a:t>
            </a:r>
          </a:p>
        </p:txBody>
      </p:sp>
      <p:sp>
        <p:nvSpPr>
          <p:cNvPr id="1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5" name="Rectangle 4"/>
          <p:cNvSpPr/>
          <p:nvPr/>
        </p:nvSpPr>
        <p:spPr>
          <a:xfrm>
            <a:off x="4659837" y="3302034"/>
            <a:ext cx="364074" cy="273056"/>
          </a:xfrm>
          <a:prstGeom prst="rect">
            <a:avLst/>
          </a:prstGeom>
          <a:solidFill>
            <a:srgbClr val="F8F8F8"/>
          </a:solid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724400" y="3714767"/>
            <a:ext cx="364074"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648200" y="4074319"/>
            <a:ext cx="364074" cy="292894"/>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48200" y="4495800"/>
            <a:ext cx="364074"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ction Button: Forward or Next 1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Action Button: Back or Previous 1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138231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grpId="0" nodeType="withEffect">
                                  <p:stCondLst>
                                    <p:cond delay="1500"/>
                                  </p:stCondLst>
                                  <p:childTnLst>
                                    <p:animEffect transition="out" filter="fade">
                                      <p:cBhvr>
                                        <p:cTn id="9" dur="500"/>
                                        <p:tgtEl>
                                          <p:spTgt spid="17"/>
                                        </p:tgtEl>
                                      </p:cBhvr>
                                    </p:animEffect>
                                    <p:set>
                                      <p:cBhvr>
                                        <p:cTn id="10" dur="1" fill="hold">
                                          <p:stCondLst>
                                            <p:cond delay="499"/>
                                          </p:stCondLst>
                                        </p:cTn>
                                        <p:tgtEl>
                                          <p:spTgt spid="17"/>
                                        </p:tgtEl>
                                        <p:attrNameLst>
                                          <p:attrName>style.visibility</p:attrName>
                                        </p:attrNameLst>
                                      </p:cBhvr>
                                      <p:to>
                                        <p:strVal val="hidden"/>
                                      </p:to>
                                    </p:set>
                                  </p:childTnLst>
                                </p:cTn>
                              </p:par>
                              <p:par>
                                <p:cTn id="11" presetID="10" presetClass="exit" presetSubtype="0" fill="hold" grpId="0" nodeType="withEffect">
                                  <p:stCondLst>
                                    <p:cond delay="1500"/>
                                  </p:stCondLst>
                                  <p:childTnLst>
                                    <p:animEffect transition="out" filter="fade">
                                      <p:cBhvr>
                                        <p:cTn id="12" dur="500"/>
                                        <p:tgtEl>
                                          <p:spTgt spid="14"/>
                                        </p:tgtEl>
                                      </p:cBhvr>
                                    </p:animEffect>
                                    <p:set>
                                      <p:cBhvr>
                                        <p:cTn id="13" dur="1" fill="hold">
                                          <p:stCondLst>
                                            <p:cond delay="499"/>
                                          </p:stCondLst>
                                        </p:cTn>
                                        <p:tgtEl>
                                          <p:spTgt spid="14"/>
                                        </p:tgtEl>
                                        <p:attrNameLst>
                                          <p:attrName>style.visibility</p:attrName>
                                        </p:attrNameLst>
                                      </p:cBhvr>
                                      <p:to>
                                        <p:strVal val="hidden"/>
                                      </p:to>
                                    </p:set>
                                  </p:childTnLst>
                                </p:cTn>
                              </p:par>
                              <p:par>
                                <p:cTn id="14" presetID="10" presetClass="exit" presetSubtype="0" fill="hold" grpId="0" nodeType="withEffect">
                                  <p:stCondLst>
                                    <p:cond delay="150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childTnLst>
                          </p:cTn>
                        </p:par>
                        <p:par>
                          <p:cTn id="17" fill="hold">
                            <p:stCondLst>
                              <p:cond delay="3500"/>
                            </p:stCondLst>
                            <p:childTnLst>
                              <p:par>
                                <p:cTn id="18" presetID="1" presetClass="entr" presetSubtype="0" fill="hold" grpId="0" nodeType="afterEffect">
                                  <p:stCondLst>
                                    <p:cond delay="1250"/>
                                  </p:stCondLst>
                                  <p:childTnLst>
                                    <p:set>
                                      <p:cBhvr>
                                        <p:cTn id="19" dur="1" fill="hold">
                                          <p:stCondLst>
                                            <p:cond delay="0"/>
                                          </p:stCondLst>
                                        </p:cTn>
                                        <p:tgtEl>
                                          <p:spTgt spid="18"/>
                                        </p:tgtEl>
                                        <p:attrNameLst>
                                          <p:attrName>style.visibility</p:attrName>
                                        </p:attrNameLst>
                                      </p:cBhvr>
                                      <p:to>
                                        <p:strVal val="visible"/>
                                      </p:to>
                                    </p:set>
                                  </p:childTnLst>
                                </p:cTn>
                              </p:par>
                            </p:childTnLst>
                          </p:cTn>
                        </p:par>
                        <p:par>
                          <p:cTn id="20" fill="hold">
                            <p:stCondLst>
                              <p:cond delay="4750"/>
                            </p:stCondLst>
                            <p:childTnLst>
                              <p:par>
                                <p:cTn id="21" presetID="1" presetClass="entr" presetSubtype="0" fill="hold" grpId="0" nodeType="afterEffect">
                                  <p:stCondLst>
                                    <p:cond delay="125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14" grpId="0" animBg="1"/>
      <p:bldP spid="20" grpId="0" animBg="1"/>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389710561"/>
              </p:ext>
            </p:extLst>
          </p:nvPr>
        </p:nvGraphicFramePr>
        <p:xfrm>
          <a:off x="1371600" y="3200400"/>
          <a:ext cx="6294120" cy="1600200"/>
        </p:xfrm>
        <a:graphic>
          <a:graphicData uri="http://schemas.openxmlformats.org/presentationml/2006/ole">
            <mc:AlternateContent xmlns:mc="http://schemas.openxmlformats.org/markup-compatibility/2006">
              <mc:Choice xmlns:v="urn:schemas-microsoft-com:vml" Requires="v">
                <p:oleObj spid="_x0000_s6146" name="Worksheet" r:id="rId4" imgW="3933866" imgH="999987" progId="Excel.Sheet.12">
                  <p:link updateAutomatic="1"/>
                </p:oleObj>
              </mc:Choice>
              <mc:Fallback>
                <p:oleObj name="Worksheet" r:id="rId4" imgW="3933866" imgH="999987" progId="Excel.Sheet.12">
                  <p:link updateAutomatic="1"/>
                  <p:pic>
                    <p:nvPicPr>
                      <p:cNvPr id="0" name=""/>
                      <p:cNvPicPr/>
                      <p:nvPr/>
                    </p:nvPicPr>
                    <p:blipFill>
                      <a:blip r:embed="rId5"/>
                      <a:stretch>
                        <a:fillRect/>
                      </a:stretch>
                    </p:blipFill>
                    <p:spPr>
                      <a:xfrm>
                        <a:off x="1371600" y="3200400"/>
                        <a:ext cx="6294120" cy="160020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Point System: Fuel Type</a:t>
            </a:r>
            <a:endParaRPr lang="en-US" dirty="0"/>
          </a:p>
        </p:txBody>
      </p:sp>
      <p:sp>
        <p:nvSpPr>
          <p:cNvPr id="3" name="Content Placeholder 2"/>
          <p:cNvSpPr>
            <a:spLocks noGrp="1"/>
          </p:cNvSpPr>
          <p:nvPr>
            <p:ph idx="1"/>
          </p:nvPr>
        </p:nvSpPr>
        <p:spPr>
          <a:xfrm>
            <a:off x="457200" y="1524000"/>
            <a:ext cx="8153400" cy="1219200"/>
          </a:xfrm>
        </p:spPr>
        <p:txBody>
          <a:bodyPr>
            <a:noAutofit/>
          </a:bodyPr>
          <a:lstStyle/>
          <a:p>
            <a:pPr marL="0" indent="0">
              <a:lnSpc>
                <a:spcPct val="110000"/>
              </a:lnSpc>
              <a:buNone/>
            </a:pPr>
            <a:r>
              <a:rPr lang="en-US" sz="2800" dirty="0" smtClean="0"/>
              <a:t>Assign fuel types and weights </a:t>
            </a:r>
            <a:r>
              <a:rPr lang="en-US" sz="2800" dirty="0"/>
              <a:t>based on your </a:t>
            </a:r>
            <a:r>
              <a:rPr lang="en-US" sz="2800" dirty="0" smtClean="0"/>
              <a:t>experience </a:t>
            </a:r>
            <a:r>
              <a:rPr lang="en-US" sz="2800" dirty="0"/>
              <a:t>in your region on </a:t>
            </a:r>
            <a:r>
              <a:rPr lang="en-US" sz="2800" dirty="0" smtClean="0"/>
              <a:t>the provided Excel spreadsheet below.</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13</a:t>
            </a:fld>
            <a:endParaRPr lang="en-US" dirty="0"/>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2" name="Rectangle 11"/>
          <p:cNvSpPr/>
          <p:nvPr/>
        </p:nvSpPr>
        <p:spPr>
          <a:xfrm>
            <a:off x="711200" y="5029200"/>
            <a:ext cx="6604000" cy="646331"/>
          </a:xfrm>
          <a:prstGeom prst="rect">
            <a:avLst/>
          </a:prstGeom>
        </p:spPr>
        <p:txBody>
          <a:bodyPr wrap="square">
            <a:spAutoFit/>
          </a:bodyPr>
          <a:lstStyle/>
          <a:p>
            <a:r>
              <a:rPr lang="en-US" dirty="0" smtClean="0">
                <a:solidFill>
                  <a:srgbClr val="454545"/>
                </a:solidFill>
              </a:rPr>
              <a:t>After filling in the values in the Excel spreadsheet, click on the PowerPoint once again to advance to the next slide. </a:t>
            </a:r>
            <a:endParaRPr lang="en-US" dirty="0">
              <a:solidFill>
                <a:srgbClr val="454545"/>
              </a:solidFill>
            </a:endParaRPr>
          </a:p>
        </p:txBody>
      </p:sp>
      <p:pic>
        <p:nvPicPr>
          <p:cNvPr id="9" name="Picture 64" descr="C:\Users\Marisal\AppData\Local\Microsoft\Windows\Temporary Internet Files\Content.IE5\7XG4QRJY\large-Exclamation-33.3-13641[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800" y="5154831"/>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3" name="Rounded Rectangular Callout 12"/>
          <p:cNvSpPr/>
          <p:nvPr/>
        </p:nvSpPr>
        <p:spPr>
          <a:xfrm>
            <a:off x="7010400" y="2667000"/>
            <a:ext cx="1828800" cy="1066800"/>
          </a:xfrm>
          <a:prstGeom prst="wedgeRoundRectCallout">
            <a:avLst>
              <a:gd name="adj1" fmla="val -57940"/>
              <a:gd name="adj2" fmla="val 66329"/>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14" name="Group 13"/>
          <p:cNvGrpSpPr/>
          <p:nvPr/>
        </p:nvGrpSpPr>
        <p:grpSpPr>
          <a:xfrm>
            <a:off x="7048500" y="4057640"/>
            <a:ext cx="1562100" cy="1581160"/>
            <a:chOff x="7130415" y="4346788"/>
            <a:chExt cx="1796415" cy="1616297"/>
          </a:xfrm>
        </p:grpSpPr>
        <p:sp>
          <p:nvSpPr>
            <p:cNvPr id="17" name="Rounded Rectangular Callout 16"/>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8" name="Picture 83" descr="C:\Users\Marisal\AppData\Local\Microsoft\Windows\Temporary Internet Files\Content.IE5\HJ1DTPMX\Logo_Microsoft_Excel_2013[1].png">
              <a:hlinkClick r:id="rId7" action="ppaction://hlinkfil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81462"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Action Button: Forward or Next 18">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Action Button: Back or Previous 19">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95988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3"/>
                                        </p:tgtEl>
                                        <p:attrNameLst>
                                          <p:attrName>r</p:attrName>
                                        </p:attrNameLst>
                                      </p:cBhvr>
                                    </p:animRot>
                                    <p:animRot by="-240000">
                                      <p:cBhvr>
                                        <p:cTn id="9" dur="200" fill="hold">
                                          <p:stCondLst>
                                            <p:cond delay="200"/>
                                          </p:stCondLst>
                                        </p:cTn>
                                        <p:tgtEl>
                                          <p:spTgt spid="13"/>
                                        </p:tgtEl>
                                        <p:attrNameLst>
                                          <p:attrName>r</p:attrName>
                                        </p:attrNameLst>
                                      </p:cBhvr>
                                    </p:animRot>
                                    <p:animRot by="240000">
                                      <p:cBhvr>
                                        <p:cTn id="10" dur="200" fill="hold">
                                          <p:stCondLst>
                                            <p:cond delay="400"/>
                                          </p:stCondLst>
                                        </p:cTn>
                                        <p:tgtEl>
                                          <p:spTgt spid="13"/>
                                        </p:tgtEl>
                                        <p:attrNameLst>
                                          <p:attrName>r</p:attrName>
                                        </p:attrNameLst>
                                      </p:cBhvr>
                                    </p:animRot>
                                    <p:animRot by="-240000">
                                      <p:cBhvr>
                                        <p:cTn id="11" dur="200" fill="hold">
                                          <p:stCondLst>
                                            <p:cond delay="600"/>
                                          </p:stCondLst>
                                        </p:cTn>
                                        <p:tgtEl>
                                          <p:spTgt spid="13"/>
                                        </p:tgtEl>
                                        <p:attrNameLst>
                                          <p:attrName>r</p:attrName>
                                        </p:attrNameLst>
                                      </p:cBhvr>
                                    </p:animRot>
                                    <p:animRot by="120000">
                                      <p:cBhvr>
                                        <p:cTn id="12" dur="200" fill="hold">
                                          <p:stCondLst>
                                            <p:cond delay="800"/>
                                          </p:stCondLst>
                                        </p:cTn>
                                        <p:tgtEl>
                                          <p:spTgt spid="13"/>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1" presetClass="verb" presetSubtype="0" fill="hold" nodeType="clickEffect">
                                  <p:stCondLst>
                                    <p:cond delay="0"/>
                                  </p:stCondLst>
                                  <p:childTnLst>
                                    <p:cmd type="verb" cmd="1">
                                      <p:cBhvr>
                                        <p:cTn id="16" dur="1" fill="hold"/>
                                        <p:tgtEl>
                                          <p:spTgt spid="6"/>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19"/>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3" name="Content Placeholder 2"/>
          <p:cNvSpPr>
            <a:spLocks noGrp="1"/>
          </p:cNvSpPr>
          <p:nvPr>
            <p:ph idx="1"/>
          </p:nvPr>
        </p:nvSpPr>
        <p:spPr>
          <a:xfrm>
            <a:off x="381000" y="1219200"/>
            <a:ext cx="8229600" cy="4800600"/>
          </a:xfrm>
        </p:spPr>
        <p:txBody>
          <a:bodyPr>
            <a:normAutofit/>
          </a:bodyPr>
          <a:lstStyle/>
          <a:p>
            <a:pPr>
              <a:lnSpc>
                <a:spcPct val="120000"/>
              </a:lnSpc>
              <a:buFont typeface="Wingdings" panose="05000000000000000000" pitchFamily="2" charset="2"/>
              <a:buChar char="§"/>
            </a:pPr>
            <a:r>
              <a:rPr lang="en-US" sz="2800" dirty="0"/>
              <a:t>Next, determine the following:</a:t>
            </a:r>
          </a:p>
          <a:p>
            <a:pPr lvl="1">
              <a:buFont typeface="Arial" panose="020B0604020202020204" pitchFamily="34" charset="0"/>
              <a:buChar char="•"/>
            </a:pPr>
            <a:r>
              <a:rPr lang="en-US" sz="2400" dirty="0" smtClean="0"/>
              <a:t>Number of households </a:t>
            </a:r>
            <a:r>
              <a:rPr lang="en-US" sz="2400" dirty="0"/>
              <a:t>using </a:t>
            </a:r>
            <a:r>
              <a:rPr lang="en-US" sz="2400" dirty="0" smtClean="0"/>
              <a:t>Fuel Oil</a:t>
            </a:r>
            <a:endParaRPr lang="en-US" sz="2400" dirty="0"/>
          </a:p>
          <a:p>
            <a:pPr lvl="1">
              <a:buFont typeface="Arial" panose="020B0604020202020204" pitchFamily="34" charset="0"/>
              <a:buChar char="•"/>
            </a:pPr>
            <a:r>
              <a:rPr lang="en-US" sz="2400" dirty="0" smtClean="0"/>
              <a:t>Number of households </a:t>
            </a:r>
            <a:r>
              <a:rPr lang="en-US" sz="2400" dirty="0"/>
              <a:t>using Propane</a:t>
            </a:r>
          </a:p>
          <a:p>
            <a:pPr lvl="1">
              <a:buFont typeface="Arial" panose="020B0604020202020204" pitchFamily="34" charset="0"/>
              <a:buChar char="•"/>
            </a:pPr>
            <a:r>
              <a:rPr lang="en-US" sz="2400" dirty="0" smtClean="0"/>
              <a:t>Number of households </a:t>
            </a:r>
            <a:r>
              <a:rPr lang="en-US" sz="2400" dirty="0"/>
              <a:t>using </a:t>
            </a:r>
            <a:r>
              <a:rPr lang="en-US" sz="2400" dirty="0" smtClean="0"/>
              <a:t>Electricity</a:t>
            </a:r>
            <a:endParaRPr lang="en-US" sz="2400" dirty="0"/>
          </a:p>
          <a:p>
            <a:pPr lvl="1">
              <a:buFont typeface="Arial" panose="020B0604020202020204" pitchFamily="34" charset="0"/>
              <a:buChar char="•"/>
            </a:pPr>
            <a:r>
              <a:rPr lang="en-US" sz="2400" dirty="0" smtClean="0"/>
              <a:t>Number of households </a:t>
            </a:r>
            <a:r>
              <a:rPr lang="en-US" sz="2400" dirty="0"/>
              <a:t>using </a:t>
            </a:r>
            <a:r>
              <a:rPr lang="en-US" sz="2400" dirty="0" smtClean="0"/>
              <a:t>Natural Gas</a:t>
            </a: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14</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6" name="Rounded Rectangular Callout 5"/>
          <p:cNvSpPr/>
          <p:nvPr/>
        </p:nvSpPr>
        <p:spPr>
          <a:xfrm>
            <a:off x="3657600" y="3742265"/>
            <a:ext cx="4876800" cy="1969912"/>
          </a:xfrm>
          <a:prstGeom prst="wedgeRoundRectCallout">
            <a:avLst>
              <a:gd name="adj1" fmla="val -72158"/>
              <a:gd name="adj2" fmla="val -533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en-US" sz="1600" dirty="0" smtClean="0"/>
              <a:t>These fuel sources will vary depending on what fuels are available in your area. Other fuels may include: </a:t>
            </a:r>
          </a:p>
          <a:p>
            <a:pPr marL="742950" lvl="1" indent="-285750">
              <a:lnSpc>
                <a:spcPct val="110000"/>
              </a:lnSpc>
              <a:buFont typeface="Arial" panose="020B0604020202020204" pitchFamily="34" charset="0"/>
              <a:buChar char="•"/>
            </a:pPr>
            <a:r>
              <a:rPr lang="en-US" sz="1600" dirty="0"/>
              <a:t>W</a:t>
            </a:r>
            <a:r>
              <a:rPr lang="en-US" sz="1600" dirty="0" smtClean="0"/>
              <a:t>ood</a:t>
            </a:r>
          </a:p>
          <a:p>
            <a:pPr marL="742950" lvl="1" indent="-285750">
              <a:lnSpc>
                <a:spcPct val="110000"/>
              </a:lnSpc>
              <a:buFont typeface="Arial" panose="020B0604020202020204" pitchFamily="34" charset="0"/>
              <a:buChar char="•"/>
            </a:pPr>
            <a:r>
              <a:rPr lang="en-US" sz="1600" dirty="0"/>
              <a:t>K</a:t>
            </a:r>
            <a:r>
              <a:rPr lang="en-US" sz="1600" dirty="0" smtClean="0"/>
              <a:t>erosene  </a:t>
            </a:r>
          </a:p>
          <a:p>
            <a:pPr marL="742950" lvl="1" indent="-285750">
              <a:lnSpc>
                <a:spcPct val="110000"/>
              </a:lnSpc>
              <a:buFont typeface="Arial" panose="020B0604020202020204" pitchFamily="34" charset="0"/>
              <a:buChar char="•"/>
            </a:pPr>
            <a:r>
              <a:rPr lang="en-US" sz="1600" dirty="0"/>
              <a:t>P</a:t>
            </a:r>
            <a:r>
              <a:rPr lang="en-US" sz="1600" dirty="0" smtClean="0"/>
              <a:t>ellets</a:t>
            </a:r>
            <a:endParaRPr lang="en-US" sz="1600" dirty="0"/>
          </a:p>
        </p:txBody>
      </p:sp>
      <p:sp>
        <p:nvSpPr>
          <p:cNvPr id="11" name="Action Button: Forward or Next 10">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Action Button: Back or Previous 11">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52065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25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nodeType="afterEffect">
                                  <p:stCondLst>
                                    <p:cond delay="125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2500"/>
                            </p:stCondLst>
                            <p:childTnLst>
                              <p:par>
                                <p:cTn id="11" presetID="1" presetClass="entr" presetSubtype="0" fill="hold" nodeType="afterEffect">
                                  <p:stCondLst>
                                    <p:cond delay="125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3750"/>
                            </p:stCondLst>
                            <p:childTnLst>
                              <p:par>
                                <p:cTn id="14" presetID="1" presetClass="entr" presetSubtype="0" fill="hold" nodeType="afterEffect">
                                  <p:stCondLst>
                                    <p:cond delay="125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par>
                          <p:cTn id="16" fill="hold">
                            <p:stCondLst>
                              <p:cond delay="5000"/>
                            </p:stCondLst>
                            <p:childTnLst>
                              <p:par>
                                <p:cTn id="17" presetID="1" presetClass="entr" presetSubtype="0" fill="hold" grpId="0" nodeType="afterEffect">
                                  <p:stCondLst>
                                    <p:cond delay="1250"/>
                                  </p:stCondLst>
                                  <p:childTnLst>
                                    <p:set>
                                      <p:cBhvr>
                                        <p:cTn id="18" dur="1" fill="hold">
                                          <p:stCondLst>
                                            <p:cond delay="0"/>
                                          </p:stCondLst>
                                        </p:cTn>
                                        <p:tgtEl>
                                          <p:spTgt spid="6"/>
                                        </p:tgtEl>
                                        <p:attrNameLst>
                                          <p:attrName>style.visibility</p:attrName>
                                        </p:attrNameLst>
                                      </p:cBhvr>
                                      <p:to>
                                        <p:strVal val="visible"/>
                                      </p:to>
                                    </p:set>
                                  </p:childTnLst>
                                </p:cTn>
                              </p:par>
                            </p:childTnLst>
                          </p:cTn>
                        </p:par>
                        <p:par>
                          <p:cTn id="19" fill="hold">
                            <p:stCondLst>
                              <p:cond delay="6250"/>
                            </p:stCondLst>
                            <p:childTnLst>
                              <p:par>
                                <p:cTn id="20" presetID="1" presetClass="entr" presetSubtype="0" fill="hold" grpId="0" nodeType="afterEffect">
                                  <p:stCondLst>
                                    <p:cond delay="1250"/>
                                  </p:stCondLst>
                                  <p:childTnLst>
                                    <p:set>
                                      <p:cBhvr>
                                        <p:cTn id="21" dur="1" fill="hold">
                                          <p:stCondLst>
                                            <p:cond delay="0"/>
                                          </p:stCondLst>
                                        </p:cTn>
                                        <p:tgtEl>
                                          <p:spTgt spid="11"/>
                                        </p:tgtEl>
                                        <p:attrNameLst>
                                          <p:attrName>style.visibility</p:attrName>
                                        </p:attrNameLst>
                                      </p:cBhvr>
                                      <p:to>
                                        <p:strVal val="visible"/>
                                      </p:to>
                                    </p:set>
                                  </p:childTnLst>
                                </p:cTn>
                              </p:par>
                            </p:childTnLst>
                          </p:cTn>
                        </p:par>
                        <p:par>
                          <p:cTn id="22" fill="hold">
                            <p:stCondLst>
                              <p:cond delay="7500"/>
                            </p:stCondLst>
                            <p:childTnLst>
                              <p:par>
                                <p:cTn id="23" presetID="1" presetClass="entr" presetSubtype="0" fill="hold" grpId="0" nodeType="afterEffect">
                                  <p:stCondLst>
                                    <p:cond delay="125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3" name="Content Placeholder 2"/>
          <p:cNvSpPr>
            <a:spLocks noGrp="1"/>
          </p:cNvSpPr>
          <p:nvPr>
            <p:ph idx="1"/>
          </p:nvPr>
        </p:nvSpPr>
        <p:spPr>
          <a:xfrm>
            <a:off x="457200" y="1295400"/>
            <a:ext cx="8229600" cy="533400"/>
          </a:xfrm>
        </p:spPr>
        <p:txBody>
          <a:bodyPr/>
          <a:lstStyle/>
          <a:p>
            <a:pPr marL="0" indent="0">
              <a:buNone/>
            </a:pPr>
            <a:r>
              <a:rPr lang="en-US" sz="2400" dirty="0" smtClean="0"/>
              <a:t>This table illustrates how to put the estimated household counts in the appropriate boxes:</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15</a:t>
            </a:fld>
            <a:endParaRPr lang="en-US" dirty="0"/>
          </a:p>
        </p:txBody>
      </p:sp>
      <p:sp>
        <p:nvSpPr>
          <p:cNvPr id="5" name="Rectangle 4"/>
          <p:cNvSpPr/>
          <p:nvPr/>
        </p:nvSpPr>
        <p:spPr>
          <a:xfrm>
            <a:off x="533400" y="2133600"/>
            <a:ext cx="4038600" cy="1066800"/>
          </a:xfrm>
          <a:prstGeom prst="rect">
            <a:avLst/>
          </a:prstGeom>
        </p:spPr>
        <p:txBody>
          <a:bodyPr wrap="square">
            <a:normAutofit/>
          </a:bodyPr>
          <a:lstStyle/>
          <a:p>
            <a:pPr marL="800100" lvl="1" indent="-342900">
              <a:buFont typeface="Wingdings" panose="05000000000000000000" pitchFamily="2" charset="2"/>
              <a:buChar char="§"/>
            </a:pPr>
            <a:r>
              <a:rPr lang="en-US" sz="1600" dirty="0">
                <a:solidFill>
                  <a:srgbClr val="3E3BF1"/>
                </a:solidFill>
              </a:rPr>
              <a:t>Households using </a:t>
            </a:r>
            <a:r>
              <a:rPr lang="en-US" sz="1600" dirty="0" smtClean="0">
                <a:solidFill>
                  <a:srgbClr val="3E3BF1"/>
                </a:solidFill>
              </a:rPr>
              <a:t>Fuel Oil </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sp>
        <p:nvSpPr>
          <p:cNvPr id="7" name="Rectangle 6"/>
          <p:cNvSpPr/>
          <p:nvPr/>
        </p:nvSpPr>
        <p:spPr>
          <a:xfrm>
            <a:off x="4114800" y="2133600"/>
            <a:ext cx="4038600" cy="1066800"/>
          </a:xfrm>
          <a:prstGeom prst="rect">
            <a:avLst/>
          </a:prstGeom>
        </p:spPr>
        <p:txBody>
          <a:bodyPr wrap="square">
            <a:normAutofit/>
          </a:bodyPr>
          <a:lstStyle/>
          <a:p>
            <a:pPr marL="800100" lvl="1" indent="-342900">
              <a:buFont typeface="Wingdings" panose="05000000000000000000" pitchFamily="2" charset="2"/>
              <a:buChar char="§"/>
            </a:pPr>
            <a:r>
              <a:rPr lang="en-US" sz="1600" dirty="0" smtClean="0">
                <a:solidFill>
                  <a:srgbClr val="3E3BF1"/>
                </a:solidFill>
              </a:rPr>
              <a:t>Households </a:t>
            </a:r>
            <a:r>
              <a:rPr lang="en-US" sz="1600" dirty="0">
                <a:solidFill>
                  <a:srgbClr val="3E3BF1"/>
                </a:solidFill>
              </a:rPr>
              <a:t>using </a:t>
            </a:r>
            <a:r>
              <a:rPr lang="en-US" sz="1600" dirty="0" smtClean="0">
                <a:solidFill>
                  <a:srgbClr val="3E3BF1"/>
                </a:solidFill>
              </a:rPr>
              <a:t>Propane </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sp>
        <p:nvSpPr>
          <p:cNvPr id="8" name="Rectangle 7"/>
          <p:cNvSpPr/>
          <p:nvPr/>
        </p:nvSpPr>
        <p:spPr>
          <a:xfrm>
            <a:off x="4114800" y="3200400"/>
            <a:ext cx="4343400" cy="990600"/>
          </a:xfrm>
          <a:prstGeom prst="rect">
            <a:avLst/>
          </a:prstGeom>
        </p:spPr>
        <p:txBody>
          <a:bodyPr wrap="square">
            <a:normAutofit/>
          </a:bodyPr>
          <a:lstStyle/>
          <a:p>
            <a:pPr marL="800100" lvl="1" indent="-342900">
              <a:buFont typeface="Wingdings" panose="05000000000000000000" pitchFamily="2" charset="2"/>
              <a:buChar char="§"/>
            </a:pPr>
            <a:r>
              <a:rPr lang="en-US" sz="1600" dirty="0">
                <a:solidFill>
                  <a:srgbClr val="3E3BF1"/>
                </a:solidFill>
              </a:rPr>
              <a:t>Households using </a:t>
            </a:r>
            <a:r>
              <a:rPr lang="en-US" sz="1600" dirty="0" smtClean="0">
                <a:solidFill>
                  <a:srgbClr val="3E3BF1"/>
                </a:solidFill>
              </a:rPr>
              <a:t>Natural Gas </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sp>
        <p:nvSpPr>
          <p:cNvPr id="9" name="Rectangle 8"/>
          <p:cNvSpPr/>
          <p:nvPr/>
        </p:nvSpPr>
        <p:spPr>
          <a:xfrm>
            <a:off x="508000" y="3206044"/>
            <a:ext cx="4343400" cy="990600"/>
          </a:xfrm>
          <a:prstGeom prst="rect">
            <a:avLst/>
          </a:prstGeom>
        </p:spPr>
        <p:txBody>
          <a:bodyPr wrap="square">
            <a:normAutofit/>
          </a:bodyPr>
          <a:lstStyle/>
          <a:p>
            <a:pPr marL="800100" lvl="1" indent="-342900">
              <a:buFont typeface="Wingdings" panose="05000000000000000000" pitchFamily="2" charset="2"/>
              <a:buChar char="§"/>
            </a:pPr>
            <a:r>
              <a:rPr lang="en-US" sz="1600" dirty="0">
                <a:solidFill>
                  <a:srgbClr val="3E3BF1"/>
                </a:solidFill>
              </a:rPr>
              <a:t>Households using </a:t>
            </a:r>
            <a:r>
              <a:rPr lang="en-US" sz="1600" dirty="0" smtClean="0">
                <a:solidFill>
                  <a:srgbClr val="3E3BF1"/>
                </a:solidFill>
              </a:rPr>
              <a:t>Electricity</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888297921"/>
              </p:ext>
            </p:extLst>
          </p:nvPr>
        </p:nvGraphicFramePr>
        <p:xfrm>
          <a:off x="1143000" y="4343400"/>
          <a:ext cx="6654800" cy="1600200"/>
        </p:xfrm>
        <a:graphic>
          <a:graphicData uri="http://schemas.openxmlformats.org/presentationml/2006/ole">
            <mc:AlternateContent xmlns:mc="http://schemas.openxmlformats.org/markup-compatibility/2006">
              <mc:Choice xmlns:v="urn:schemas-microsoft-com:vml" Requires="v">
                <p:oleObj spid="_x0000_s7170" name="Worksheet" r:id="rId4" imgW="4991262" imgH="1200244" progId="Excel.Sheet.12">
                  <p:embed/>
                </p:oleObj>
              </mc:Choice>
              <mc:Fallback>
                <p:oleObj name="Worksheet" r:id="rId4" imgW="4991262" imgH="1200244" progId="Excel.Sheet.12">
                  <p:embed/>
                  <p:pic>
                    <p:nvPicPr>
                      <p:cNvPr id="0" name=""/>
                      <p:cNvPicPr/>
                      <p:nvPr/>
                    </p:nvPicPr>
                    <p:blipFill>
                      <a:blip r:embed="rId5"/>
                      <a:stretch>
                        <a:fillRect/>
                      </a:stretch>
                    </p:blipFill>
                    <p:spPr>
                      <a:xfrm>
                        <a:off x="1143000" y="4343400"/>
                        <a:ext cx="6654800" cy="1600200"/>
                      </a:xfrm>
                      <a:prstGeom prst="rect">
                        <a:avLst/>
                      </a:prstGeom>
                    </p:spPr>
                  </p:pic>
                </p:oleObj>
              </mc:Fallback>
            </mc:AlternateContent>
          </a:graphicData>
        </a:graphic>
      </p:graphicFrame>
      <p:sp>
        <p:nvSpPr>
          <p:cNvPr id="11" name="Rounded Rectangular Callout 10"/>
          <p:cNvSpPr/>
          <p:nvPr/>
        </p:nvSpPr>
        <p:spPr>
          <a:xfrm>
            <a:off x="7162800" y="4114800"/>
            <a:ext cx="1828800" cy="990600"/>
          </a:xfrm>
          <a:prstGeom prst="wedgeRoundRectCallout">
            <a:avLst>
              <a:gd name="adj1" fmla="val -44833"/>
              <a:gd name="adj2" fmla="val 657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These numbers </a:t>
            </a:r>
            <a:br>
              <a:rPr lang="en-US" sz="1400" dirty="0" smtClean="0"/>
            </a:br>
            <a:r>
              <a:rPr lang="en-US" sz="1400" dirty="0" smtClean="0"/>
              <a:t>can be found in your annual Household Report</a:t>
            </a:r>
            <a:endParaRPr lang="en-US" sz="1400" dirty="0"/>
          </a:p>
        </p:txBody>
      </p:sp>
      <p:sp>
        <p:nvSpPr>
          <p:cNvPr id="1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4" name="Action Button: Forward or Next 13">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03066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25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grpId="0" nodeType="afterEffect">
                                  <p:stCondLst>
                                    <p:cond delay="1250"/>
                                  </p:stCondLst>
                                  <p:childTnLst>
                                    <p:set>
                                      <p:cBhvr>
                                        <p:cTn id="9"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16</a:t>
            </a:fld>
            <a:endParaRPr lang="en-US" dirty="0"/>
          </a:p>
        </p:txBody>
      </p:sp>
      <p:graphicFrame>
        <p:nvGraphicFramePr>
          <p:cNvPr id="15" name="Table 14"/>
          <p:cNvGraphicFramePr>
            <a:graphicFrameLocks noGrp="1"/>
          </p:cNvGraphicFramePr>
          <p:nvPr>
            <p:extLst>
              <p:ext uri="{D42A27DB-BD31-4B8C-83A1-F6EECF244321}">
                <p14:modId xmlns:p14="http://schemas.microsoft.com/office/powerpoint/2010/main" val="1097863092"/>
              </p:ext>
            </p:extLst>
          </p:nvPr>
        </p:nvGraphicFramePr>
        <p:xfrm>
          <a:off x="457200" y="3810000"/>
          <a:ext cx="8092439" cy="1457770"/>
        </p:xfrm>
        <a:graphic>
          <a:graphicData uri="http://schemas.openxmlformats.org/drawingml/2006/table">
            <a:tbl>
              <a:tblPr firstRow="1" firstCol="1" bandRow="1"/>
              <a:tblGrid>
                <a:gridCol w="1635221"/>
                <a:gridCol w="516341"/>
                <a:gridCol w="1636065"/>
                <a:gridCol w="516341"/>
                <a:gridCol w="1636065"/>
                <a:gridCol w="516341"/>
                <a:gridCol w="1636065"/>
              </a:tblGrid>
              <a:tr h="0">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 of 0-50% FPL HH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51-100% FPL HH using </a:t>
                      </a: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 </a:t>
                      </a:r>
                      <a:r>
                        <a:rPr lang="en-US" sz="1400" dirty="0">
                          <a:solidFill>
                            <a:schemeClr val="tx2"/>
                          </a:solidFill>
                          <a:effectLst/>
                          <a:latin typeface="Calibri"/>
                          <a:ea typeface="Calibri"/>
                          <a:cs typeface="Times New Roman"/>
                        </a:rPr>
                        <a:t>of 101-150% FPL HH using </a:t>
                      </a: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HH Using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tcPr>
                </a:tc>
              </a:tr>
              <a:tr h="0">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w="381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115</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110</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w="381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330</a:t>
                      </a:r>
                      <a:endParaRPr lang="en-US" sz="1400" b="1" dirty="0">
                        <a:effectLst/>
                        <a:latin typeface="Calibri"/>
                        <a:ea typeface="Calibri"/>
                        <a:cs typeface="Times New Roman"/>
                      </a:endParaRPr>
                    </a:p>
                    <a:p>
                      <a:pPr marL="0" marR="0">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704565659"/>
              </p:ext>
            </p:extLst>
          </p:nvPr>
        </p:nvGraphicFramePr>
        <p:xfrm>
          <a:off x="533400" y="1600200"/>
          <a:ext cx="8077200" cy="1905000"/>
        </p:xfrm>
        <a:graphic>
          <a:graphicData uri="http://schemas.openxmlformats.org/presentationml/2006/ole">
            <mc:AlternateContent xmlns:mc="http://schemas.openxmlformats.org/markup-compatibility/2006">
              <mc:Choice xmlns:v="urn:schemas-microsoft-com:vml" Requires="v">
                <p:oleObj spid="_x0000_s8194" name="Worksheet" r:id="rId4" imgW="4991262" imgH="1200244" progId="Excel.Sheet.12">
                  <p:embed/>
                </p:oleObj>
              </mc:Choice>
              <mc:Fallback>
                <p:oleObj name="Worksheet" r:id="rId4" imgW="4991262" imgH="1200244" progId="Excel.Sheet.12">
                  <p:embed/>
                  <p:pic>
                    <p:nvPicPr>
                      <p:cNvPr id="0" name=""/>
                      <p:cNvPicPr/>
                      <p:nvPr/>
                    </p:nvPicPr>
                    <p:blipFill>
                      <a:blip r:embed="rId5"/>
                      <a:stretch>
                        <a:fillRect/>
                      </a:stretch>
                    </p:blipFill>
                    <p:spPr>
                      <a:xfrm>
                        <a:off x="533400" y="1600200"/>
                        <a:ext cx="8077200" cy="1905000"/>
                      </a:xfrm>
                      <a:prstGeom prst="rect">
                        <a:avLst/>
                      </a:prstGeom>
                    </p:spPr>
                  </p:pic>
                </p:oleObj>
              </mc:Fallback>
            </mc:AlternateContent>
          </a:graphicData>
        </a:graphic>
      </p:graphicFrame>
      <p:sp>
        <p:nvSpPr>
          <p:cNvPr id="6" name="Rectangle 5"/>
          <p:cNvSpPr/>
          <p:nvPr/>
        </p:nvSpPr>
        <p:spPr>
          <a:xfrm>
            <a:off x="3916206" y="3819525"/>
            <a:ext cx="884394"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562600" y="3200400"/>
            <a:ext cx="609600" cy="24765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53200" y="3200400"/>
            <a:ext cx="838200" cy="24765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229600" y="3257550"/>
            <a:ext cx="359569" cy="1905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895600" y="3205162"/>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ular Callout 13"/>
          <p:cNvSpPr/>
          <p:nvPr/>
        </p:nvSpPr>
        <p:spPr>
          <a:xfrm>
            <a:off x="4180114" y="2438400"/>
            <a:ext cx="1828800" cy="990600"/>
          </a:xfrm>
          <a:prstGeom prst="wedgeRoundRectCallout">
            <a:avLst>
              <a:gd name="adj1" fmla="val -79952"/>
              <a:gd name="adj2" fmla="val 372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Solve for Total Household Count using Fuel Oil</a:t>
            </a:r>
            <a:endParaRPr lang="en-US" sz="1400" dirty="0"/>
          </a:p>
        </p:txBody>
      </p:sp>
      <p:sp>
        <p:nvSpPr>
          <p:cNvPr id="16" name="Rectangle 15"/>
          <p:cNvSpPr/>
          <p:nvPr/>
        </p:nvSpPr>
        <p:spPr>
          <a:xfrm>
            <a:off x="838200" y="4724400"/>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048000" y="4847342"/>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154466" y="4847341"/>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315200" y="4772025"/>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329703" y="2285999"/>
            <a:ext cx="434103" cy="923925"/>
          </a:xfrm>
          <a:prstGeom prst="rect">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22" name="Action Button: Forward or Next 21">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Action Button: Back or Previous 22">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63027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175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2250"/>
                            </p:stCondLst>
                            <p:childTnLst>
                              <p:par>
                                <p:cTn id="9" presetID="1" presetClass="exit" presetSubtype="0" fill="hold" grpId="0" nodeType="afterEffect">
                                  <p:stCondLst>
                                    <p:cond delay="1500"/>
                                  </p:stCondLst>
                                  <p:childTnLst>
                                    <p:set>
                                      <p:cBhvr>
                                        <p:cTn id="10" dur="1" fill="hold">
                                          <p:stCondLst>
                                            <p:cond delay="0"/>
                                          </p:stCondLst>
                                        </p:cTn>
                                        <p:tgtEl>
                                          <p:spTgt spid="16"/>
                                        </p:tgtEl>
                                        <p:attrNameLst>
                                          <p:attrName>style.visibility</p:attrName>
                                        </p:attrNameLst>
                                      </p:cBhvr>
                                      <p:to>
                                        <p:strVal val="hidden"/>
                                      </p:to>
                                    </p:set>
                                  </p:childTnLst>
                                </p:cTn>
                              </p:par>
                            </p:childTnLst>
                          </p:cTn>
                        </p:par>
                        <p:par>
                          <p:cTn id="11" fill="hold">
                            <p:stCondLst>
                              <p:cond delay="3750"/>
                            </p:stCondLst>
                            <p:childTnLst>
                              <p:par>
                                <p:cTn id="12" presetID="1" presetClass="exit" presetSubtype="0" fill="hold" grpId="0" nodeType="afterEffect">
                                  <p:stCondLst>
                                    <p:cond delay="1500"/>
                                  </p:stCondLst>
                                  <p:childTnLst>
                                    <p:set>
                                      <p:cBhvr>
                                        <p:cTn id="13" dur="1" fill="hold">
                                          <p:stCondLst>
                                            <p:cond delay="0"/>
                                          </p:stCondLst>
                                        </p:cTn>
                                        <p:tgtEl>
                                          <p:spTgt spid="17"/>
                                        </p:tgtEl>
                                        <p:attrNameLst>
                                          <p:attrName>style.visibility</p:attrName>
                                        </p:attrNameLst>
                                      </p:cBhvr>
                                      <p:to>
                                        <p:strVal val="hidden"/>
                                      </p:to>
                                    </p:set>
                                  </p:childTnLst>
                                </p:cTn>
                              </p:par>
                            </p:childTnLst>
                          </p:cTn>
                        </p:par>
                        <p:par>
                          <p:cTn id="14" fill="hold">
                            <p:stCondLst>
                              <p:cond delay="5250"/>
                            </p:stCondLst>
                            <p:childTnLst>
                              <p:par>
                                <p:cTn id="15" presetID="1" presetClass="exit" presetSubtype="0" fill="hold" grpId="0" nodeType="afterEffect">
                                  <p:stCondLst>
                                    <p:cond delay="1500"/>
                                  </p:stCondLst>
                                  <p:childTnLst>
                                    <p:set>
                                      <p:cBhvr>
                                        <p:cTn id="16" dur="1" fill="hold">
                                          <p:stCondLst>
                                            <p:cond delay="0"/>
                                          </p:stCondLst>
                                        </p:cTn>
                                        <p:tgtEl>
                                          <p:spTgt spid="18"/>
                                        </p:tgtEl>
                                        <p:attrNameLst>
                                          <p:attrName>style.visibility</p:attrName>
                                        </p:attrNameLst>
                                      </p:cBhvr>
                                      <p:to>
                                        <p:strVal val="hidden"/>
                                      </p:to>
                                    </p:set>
                                  </p:childTnLst>
                                </p:cTn>
                              </p:par>
                            </p:childTnLst>
                          </p:cTn>
                        </p:par>
                        <p:par>
                          <p:cTn id="17" fill="hold">
                            <p:stCondLst>
                              <p:cond delay="6750"/>
                            </p:stCondLst>
                            <p:childTnLst>
                              <p:par>
                                <p:cTn id="18" presetID="1" presetClass="exit" presetSubtype="0" fill="hold" grpId="0" nodeType="afterEffect">
                                  <p:stCondLst>
                                    <p:cond delay="1500"/>
                                  </p:stCondLst>
                                  <p:childTnLst>
                                    <p:set>
                                      <p:cBhvr>
                                        <p:cTn id="19" dur="1" fill="hold">
                                          <p:stCondLst>
                                            <p:cond delay="0"/>
                                          </p:stCondLst>
                                        </p:cTn>
                                        <p:tgtEl>
                                          <p:spTgt spid="19"/>
                                        </p:tgtEl>
                                        <p:attrNameLst>
                                          <p:attrName>style.visibility</p:attrName>
                                        </p:attrNameLst>
                                      </p:cBhvr>
                                      <p:to>
                                        <p:strVal val="hidden"/>
                                      </p:to>
                                    </p:set>
                                  </p:childTnLst>
                                </p:cTn>
                              </p:par>
                            </p:childTnLst>
                          </p:cTn>
                        </p:par>
                        <p:par>
                          <p:cTn id="20" fill="hold">
                            <p:stCondLst>
                              <p:cond delay="8250"/>
                            </p:stCondLst>
                            <p:childTnLst>
                              <p:par>
                                <p:cTn id="21" presetID="1" presetClass="exit" presetSubtype="0" fill="hold" grpId="0" nodeType="afterEffect">
                                  <p:stCondLst>
                                    <p:cond delay="1500"/>
                                  </p:stCondLst>
                                  <p:childTnLst>
                                    <p:set>
                                      <p:cBhvr>
                                        <p:cTn id="22" dur="1" fill="hold">
                                          <p:stCondLst>
                                            <p:cond delay="0"/>
                                          </p:stCondLst>
                                        </p:cTn>
                                        <p:tgtEl>
                                          <p:spTgt spid="12"/>
                                        </p:tgtEl>
                                        <p:attrNameLst>
                                          <p:attrName>style.visibility</p:attrName>
                                        </p:attrNameLst>
                                      </p:cBhvr>
                                      <p:to>
                                        <p:strVal val="hidden"/>
                                      </p:to>
                                    </p:set>
                                  </p:childTnLst>
                                </p:cTn>
                              </p:par>
                            </p:childTnLst>
                          </p:cTn>
                        </p:par>
                        <p:par>
                          <p:cTn id="23" fill="hold">
                            <p:stCondLst>
                              <p:cond delay="9750"/>
                            </p:stCondLst>
                            <p:childTnLst>
                              <p:par>
                                <p:cTn id="24" presetID="1" presetClass="entr" presetSubtype="0" fill="hold" grpId="0" nodeType="afterEffect">
                                  <p:stCondLst>
                                    <p:cond delay="1250"/>
                                  </p:stCondLst>
                                  <p:childTnLst>
                                    <p:set>
                                      <p:cBhvr>
                                        <p:cTn id="25" dur="1" fill="hold">
                                          <p:stCondLst>
                                            <p:cond delay="0"/>
                                          </p:stCondLst>
                                        </p:cTn>
                                        <p:tgtEl>
                                          <p:spTgt spid="22"/>
                                        </p:tgtEl>
                                        <p:attrNameLst>
                                          <p:attrName>style.visibility</p:attrName>
                                        </p:attrNameLst>
                                      </p:cBhvr>
                                      <p:to>
                                        <p:strVal val="visible"/>
                                      </p:to>
                                    </p:set>
                                  </p:childTnLst>
                                </p:cTn>
                              </p:par>
                            </p:childTnLst>
                          </p:cTn>
                        </p:par>
                        <p:par>
                          <p:cTn id="26" fill="hold">
                            <p:stCondLst>
                              <p:cond delay="11000"/>
                            </p:stCondLst>
                            <p:childTnLst>
                              <p:par>
                                <p:cTn id="27" presetID="1" presetClass="entr" presetSubtype="0" fill="hold" grpId="0" nodeType="afterEffect">
                                  <p:stCondLst>
                                    <p:cond delay="125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animBg="1"/>
      <p:bldP spid="18" grpId="0" animBg="1"/>
      <p:bldP spid="19" grpId="0" animBg="1"/>
      <p:bldP spid="21" grpId="0" animBg="1"/>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3" name="Content Placeholder 2"/>
          <p:cNvSpPr>
            <a:spLocks noGrp="1"/>
          </p:cNvSpPr>
          <p:nvPr>
            <p:ph idx="1"/>
          </p:nvPr>
        </p:nvSpPr>
        <p:spPr>
          <a:xfrm>
            <a:off x="457200" y="1447800"/>
            <a:ext cx="8487430" cy="914400"/>
          </a:xfrm>
        </p:spPr>
        <p:txBody>
          <a:bodyPr/>
          <a:lstStyle/>
          <a:p>
            <a:pPr marL="0" indent="0">
              <a:buNone/>
            </a:pPr>
            <a:r>
              <a:rPr lang="en-US" sz="2800" dirty="0" smtClean="0"/>
              <a:t>Example of determining total household count</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17</a:t>
            </a:fld>
            <a:endParaRPr lang="en-US" dirty="0"/>
          </a:p>
        </p:txBody>
      </p:sp>
      <p:graphicFrame>
        <p:nvGraphicFramePr>
          <p:cNvPr id="15" name="Table 14"/>
          <p:cNvGraphicFramePr>
            <a:graphicFrameLocks noGrp="1"/>
          </p:cNvGraphicFramePr>
          <p:nvPr>
            <p:extLst>
              <p:ext uri="{D42A27DB-BD31-4B8C-83A1-F6EECF244321}">
                <p14:modId xmlns:p14="http://schemas.microsoft.com/office/powerpoint/2010/main" val="4145841566"/>
              </p:ext>
            </p:extLst>
          </p:nvPr>
        </p:nvGraphicFramePr>
        <p:xfrm>
          <a:off x="437606" y="4343400"/>
          <a:ext cx="8249194" cy="1472184"/>
        </p:xfrm>
        <a:graphic>
          <a:graphicData uri="http://schemas.openxmlformats.org/drawingml/2006/table">
            <a:tbl>
              <a:tblPr firstRow="1" firstCol="1" bandRow="1"/>
              <a:tblGrid>
                <a:gridCol w="1325764"/>
                <a:gridCol w="406602"/>
                <a:gridCol w="1324902"/>
                <a:gridCol w="405740"/>
                <a:gridCol w="1324902"/>
                <a:gridCol w="405740"/>
                <a:gridCol w="1324902"/>
                <a:gridCol w="405740"/>
                <a:gridCol w="1324902"/>
              </a:tblGrid>
              <a:tr h="0">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Total HHs Using Fuel Oil</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Propane</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Total HHs Using Natural</a:t>
                      </a:r>
                      <a:r>
                        <a:rPr lang="en-US" sz="1400" baseline="0" dirty="0" smtClean="0">
                          <a:solidFill>
                            <a:schemeClr val="tx2"/>
                          </a:solidFill>
                          <a:effectLst/>
                          <a:latin typeface="Calibri"/>
                          <a:ea typeface="Calibri"/>
                          <a:cs typeface="Times New Roman"/>
                        </a:rPr>
                        <a:t> Gas</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Served</a:t>
                      </a:r>
                    </a:p>
                  </a:txBody>
                  <a:tcPr marL="68580" marR="68580" marT="0" marB="0">
                    <a:lnL>
                      <a:noFill/>
                    </a:lnL>
                    <a:lnR>
                      <a:noFill/>
                    </a:lnR>
                    <a:lnT>
                      <a:noFill/>
                    </a:lnT>
                    <a:lnB>
                      <a:noFill/>
                    </a:lnB>
                  </a:tcPr>
                </a:tc>
              </a:tr>
              <a:tr h="57086">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w="381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330</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56</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589</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230</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w="381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1,205</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759506288"/>
              </p:ext>
            </p:extLst>
          </p:nvPr>
        </p:nvGraphicFramePr>
        <p:xfrm>
          <a:off x="457200" y="2209800"/>
          <a:ext cx="8077200" cy="1905000"/>
        </p:xfrm>
        <a:graphic>
          <a:graphicData uri="http://schemas.openxmlformats.org/presentationml/2006/ole">
            <mc:AlternateContent xmlns:mc="http://schemas.openxmlformats.org/markup-compatibility/2006">
              <mc:Choice xmlns:v="urn:schemas-microsoft-com:vml" Requires="v">
                <p:oleObj spid="_x0000_s9218" name="Worksheet" r:id="rId4" imgW="4991262" imgH="1200244" progId="Excel.Sheet.12">
                  <p:embed/>
                </p:oleObj>
              </mc:Choice>
              <mc:Fallback>
                <p:oleObj name="Worksheet" r:id="rId4" imgW="4991262" imgH="1200244" progId="Excel.Sheet.12">
                  <p:embed/>
                  <p:pic>
                    <p:nvPicPr>
                      <p:cNvPr id="0" name=""/>
                      <p:cNvPicPr/>
                      <p:nvPr/>
                    </p:nvPicPr>
                    <p:blipFill>
                      <a:blip r:embed="rId5"/>
                      <a:stretch>
                        <a:fillRect/>
                      </a:stretch>
                    </p:blipFill>
                    <p:spPr>
                      <a:xfrm>
                        <a:off x="457200" y="2209800"/>
                        <a:ext cx="8077200" cy="1905000"/>
                      </a:xfrm>
                      <a:prstGeom prst="rect">
                        <a:avLst/>
                      </a:prstGeom>
                    </p:spPr>
                  </p:pic>
                </p:oleObj>
              </mc:Fallback>
            </mc:AlternateContent>
          </a:graphicData>
        </a:graphic>
      </p:graphicFrame>
      <p:sp>
        <p:nvSpPr>
          <p:cNvPr id="8" name="Rectangle 7"/>
          <p:cNvSpPr/>
          <p:nvPr/>
        </p:nvSpPr>
        <p:spPr>
          <a:xfrm>
            <a:off x="7505700" y="38100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467600" y="5345289"/>
            <a:ext cx="10668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62000" y="5343172"/>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492022" y="536575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114800" y="5348817"/>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019800" y="53467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ular Callout 15"/>
          <p:cNvSpPr/>
          <p:nvPr/>
        </p:nvSpPr>
        <p:spPr>
          <a:xfrm>
            <a:off x="7485944" y="2667000"/>
            <a:ext cx="1458686" cy="1047750"/>
          </a:xfrm>
          <a:prstGeom prst="wedgeRoundRectCallout">
            <a:avLst>
              <a:gd name="adj1" fmla="val -240"/>
              <a:gd name="adj2" fmla="val 6200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Solve for Total Households Served</a:t>
            </a:r>
            <a:endParaRPr lang="en-US" sz="1400" dirty="0"/>
          </a:p>
        </p:txBody>
      </p:sp>
      <p:sp>
        <p:nvSpPr>
          <p:cNvPr id="18" name="Rectangle 17"/>
          <p:cNvSpPr/>
          <p:nvPr/>
        </p:nvSpPr>
        <p:spPr>
          <a:xfrm>
            <a:off x="2453922" y="3790950"/>
            <a:ext cx="4861278" cy="304800"/>
          </a:xfrm>
          <a:prstGeom prst="rect">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9" name="Action Button: Forward or Next 18">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Action Button: Back or Previous 19">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08993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50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1500"/>
                            </p:stCondLst>
                            <p:childTnLst>
                              <p:par>
                                <p:cTn id="8" presetID="22" presetClass="entr" presetSubtype="8" fill="hold" grpId="0" nodeType="afterEffect">
                                  <p:stCondLst>
                                    <p:cond delay="150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childTnLst>
                          </p:cTn>
                        </p:par>
                        <p:par>
                          <p:cTn id="11" fill="hold">
                            <p:stCondLst>
                              <p:cond delay="3500"/>
                            </p:stCondLst>
                            <p:childTnLst>
                              <p:par>
                                <p:cTn id="12" presetID="1" presetClass="exit" presetSubtype="0" fill="hold" grpId="0" nodeType="afterEffect">
                                  <p:stCondLst>
                                    <p:cond delay="1250"/>
                                  </p:stCondLst>
                                  <p:childTnLst>
                                    <p:set>
                                      <p:cBhvr>
                                        <p:cTn id="13" dur="1" fill="hold">
                                          <p:stCondLst>
                                            <p:cond delay="0"/>
                                          </p:stCondLst>
                                        </p:cTn>
                                        <p:tgtEl>
                                          <p:spTgt spid="11"/>
                                        </p:tgtEl>
                                        <p:attrNameLst>
                                          <p:attrName>style.visibility</p:attrName>
                                        </p:attrNameLst>
                                      </p:cBhvr>
                                      <p:to>
                                        <p:strVal val="hidden"/>
                                      </p:to>
                                    </p:set>
                                  </p:childTnLst>
                                </p:cTn>
                              </p:par>
                            </p:childTnLst>
                          </p:cTn>
                        </p:par>
                        <p:par>
                          <p:cTn id="14" fill="hold">
                            <p:stCondLst>
                              <p:cond delay="4750"/>
                            </p:stCondLst>
                            <p:childTnLst>
                              <p:par>
                                <p:cTn id="15" presetID="1" presetClass="exit" presetSubtype="0" fill="hold" grpId="0" nodeType="afterEffect">
                                  <p:stCondLst>
                                    <p:cond delay="1250"/>
                                  </p:stCondLst>
                                  <p:childTnLst>
                                    <p:set>
                                      <p:cBhvr>
                                        <p:cTn id="16" dur="1" fill="hold">
                                          <p:stCondLst>
                                            <p:cond delay="0"/>
                                          </p:stCondLst>
                                        </p:cTn>
                                        <p:tgtEl>
                                          <p:spTgt spid="12"/>
                                        </p:tgtEl>
                                        <p:attrNameLst>
                                          <p:attrName>style.visibility</p:attrName>
                                        </p:attrNameLst>
                                      </p:cBhvr>
                                      <p:to>
                                        <p:strVal val="hidden"/>
                                      </p:to>
                                    </p:set>
                                  </p:childTnLst>
                                </p:cTn>
                              </p:par>
                            </p:childTnLst>
                          </p:cTn>
                        </p:par>
                        <p:par>
                          <p:cTn id="17" fill="hold">
                            <p:stCondLst>
                              <p:cond delay="6000"/>
                            </p:stCondLst>
                            <p:childTnLst>
                              <p:par>
                                <p:cTn id="18" presetID="1" presetClass="exit" presetSubtype="0" fill="hold" grpId="0" nodeType="afterEffect">
                                  <p:stCondLst>
                                    <p:cond delay="1250"/>
                                  </p:stCondLst>
                                  <p:childTnLst>
                                    <p:set>
                                      <p:cBhvr>
                                        <p:cTn id="19" dur="1" fill="hold">
                                          <p:stCondLst>
                                            <p:cond delay="0"/>
                                          </p:stCondLst>
                                        </p:cTn>
                                        <p:tgtEl>
                                          <p:spTgt spid="13"/>
                                        </p:tgtEl>
                                        <p:attrNameLst>
                                          <p:attrName>style.visibility</p:attrName>
                                        </p:attrNameLst>
                                      </p:cBhvr>
                                      <p:to>
                                        <p:strVal val="hidden"/>
                                      </p:to>
                                    </p:set>
                                  </p:childTnLst>
                                </p:cTn>
                              </p:par>
                            </p:childTnLst>
                          </p:cTn>
                        </p:par>
                        <p:par>
                          <p:cTn id="20" fill="hold">
                            <p:stCondLst>
                              <p:cond delay="7250"/>
                            </p:stCondLst>
                            <p:childTnLst>
                              <p:par>
                                <p:cTn id="21" presetID="1" presetClass="exit" presetSubtype="0" fill="hold" grpId="0" nodeType="afterEffect">
                                  <p:stCondLst>
                                    <p:cond delay="1250"/>
                                  </p:stCondLst>
                                  <p:childTnLst>
                                    <p:set>
                                      <p:cBhvr>
                                        <p:cTn id="22" dur="1" fill="hold">
                                          <p:stCondLst>
                                            <p:cond delay="0"/>
                                          </p:stCondLst>
                                        </p:cTn>
                                        <p:tgtEl>
                                          <p:spTgt spid="14"/>
                                        </p:tgtEl>
                                        <p:attrNameLst>
                                          <p:attrName>style.visibility</p:attrName>
                                        </p:attrNameLst>
                                      </p:cBhvr>
                                      <p:to>
                                        <p:strVal val="hidden"/>
                                      </p:to>
                                    </p:set>
                                  </p:childTnLst>
                                </p:cTn>
                              </p:par>
                            </p:childTnLst>
                          </p:cTn>
                        </p:par>
                        <p:par>
                          <p:cTn id="23" fill="hold">
                            <p:stCondLst>
                              <p:cond delay="8500"/>
                            </p:stCondLst>
                            <p:childTnLst>
                              <p:par>
                                <p:cTn id="24" presetID="1" presetClass="exit" presetSubtype="0" fill="hold" grpId="0" nodeType="afterEffect">
                                  <p:stCondLst>
                                    <p:cond delay="1250"/>
                                  </p:stCondLst>
                                  <p:childTnLst>
                                    <p:set>
                                      <p:cBhvr>
                                        <p:cTn id="25" dur="1" fill="hold">
                                          <p:stCondLst>
                                            <p:cond delay="0"/>
                                          </p:stCondLst>
                                        </p:cTn>
                                        <p:tgtEl>
                                          <p:spTgt spid="10"/>
                                        </p:tgtEl>
                                        <p:attrNameLst>
                                          <p:attrName>style.visibility</p:attrName>
                                        </p:attrNameLst>
                                      </p:cBhvr>
                                      <p:to>
                                        <p:strVal val="hidden"/>
                                      </p:to>
                                    </p:set>
                                  </p:childTnLst>
                                </p:cTn>
                              </p:par>
                            </p:childTnLst>
                          </p:cTn>
                        </p:par>
                        <p:par>
                          <p:cTn id="26" fill="hold">
                            <p:stCondLst>
                              <p:cond delay="9750"/>
                            </p:stCondLst>
                            <p:childTnLst>
                              <p:par>
                                <p:cTn id="27" presetID="1" presetClass="exit" presetSubtype="0" fill="hold" grpId="0" nodeType="afterEffect">
                                  <p:stCondLst>
                                    <p:cond delay="1250"/>
                                  </p:stCondLst>
                                  <p:childTnLst>
                                    <p:set>
                                      <p:cBhvr>
                                        <p:cTn id="28" dur="1" fill="hold">
                                          <p:stCondLst>
                                            <p:cond delay="0"/>
                                          </p:stCondLst>
                                        </p:cTn>
                                        <p:tgtEl>
                                          <p:spTgt spid="8"/>
                                        </p:tgtEl>
                                        <p:attrNameLst>
                                          <p:attrName>style.visibility</p:attrName>
                                        </p:attrNameLst>
                                      </p:cBhvr>
                                      <p:to>
                                        <p:strVal val="hidden"/>
                                      </p:to>
                                    </p:set>
                                  </p:childTnLst>
                                </p:cTn>
                              </p:par>
                            </p:childTnLst>
                          </p:cTn>
                        </p:par>
                        <p:par>
                          <p:cTn id="29" fill="hold">
                            <p:stCondLst>
                              <p:cond delay="11000"/>
                            </p:stCondLst>
                            <p:childTnLst>
                              <p:par>
                                <p:cTn id="30" presetID="1" presetClass="entr" presetSubtype="0" fill="hold" grpId="0" nodeType="afterEffect">
                                  <p:stCondLst>
                                    <p:cond delay="1250"/>
                                  </p:stCondLst>
                                  <p:childTnLst>
                                    <p:set>
                                      <p:cBhvr>
                                        <p:cTn id="31" dur="1" fill="hold">
                                          <p:stCondLst>
                                            <p:cond delay="0"/>
                                          </p:stCondLst>
                                        </p:cTn>
                                        <p:tgtEl>
                                          <p:spTgt spid="19"/>
                                        </p:tgtEl>
                                        <p:attrNameLst>
                                          <p:attrName>style.visibility</p:attrName>
                                        </p:attrNameLst>
                                      </p:cBhvr>
                                      <p:to>
                                        <p:strVal val="visible"/>
                                      </p:to>
                                    </p:set>
                                  </p:childTnLst>
                                </p:cTn>
                              </p:par>
                            </p:childTnLst>
                          </p:cTn>
                        </p:par>
                        <p:par>
                          <p:cTn id="32" fill="hold">
                            <p:stCondLst>
                              <p:cond delay="12250"/>
                            </p:stCondLst>
                            <p:childTnLst>
                              <p:par>
                                <p:cTn id="33" presetID="1" presetClass="entr" presetSubtype="0" fill="hold" grpId="0" nodeType="afterEffect">
                                  <p:stCondLst>
                                    <p:cond delay="125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6" grpId="0" animBg="1"/>
      <p:bldP spid="18"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1073705729"/>
              </p:ext>
            </p:extLst>
          </p:nvPr>
        </p:nvGraphicFramePr>
        <p:xfrm>
          <a:off x="762000" y="2981960"/>
          <a:ext cx="7175839" cy="1818640"/>
        </p:xfrm>
        <a:graphic>
          <a:graphicData uri="http://schemas.openxmlformats.org/presentationml/2006/ole">
            <mc:AlternateContent xmlns:mc="http://schemas.openxmlformats.org/markup-compatibility/2006">
              <mc:Choice xmlns:v="urn:schemas-microsoft-com:vml" Requires="v">
                <p:oleObj spid="_x0000_s10242" name="Worksheet" r:id="rId4" imgW="4991262" imgH="1200244" progId="Excel.Sheet.12">
                  <p:link updateAutomatic="1"/>
                </p:oleObj>
              </mc:Choice>
              <mc:Fallback>
                <p:oleObj name="Worksheet" r:id="rId4" imgW="4991262" imgH="1200244" progId="Excel.Sheet.12">
                  <p:link updateAutomatic="1"/>
                  <p:pic>
                    <p:nvPicPr>
                      <p:cNvPr id="0" name=""/>
                      <p:cNvPicPr/>
                      <p:nvPr/>
                    </p:nvPicPr>
                    <p:blipFill>
                      <a:blip r:embed="rId5"/>
                      <a:stretch>
                        <a:fillRect/>
                      </a:stretch>
                    </p:blipFill>
                    <p:spPr>
                      <a:xfrm>
                        <a:off x="762000" y="2981960"/>
                        <a:ext cx="7175839" cy="1818640"/>
                      </a:xfrm>
                      <a:prstGeom prst="rect">
                        <a:avLst/>
                      </a:prstGeom>
                    </p:spPr>
                  </p:pic>
                </p:oleObj>
              </mc:Fallback>
            </mc:AlternateContent>
          </a:graphicData>
        </a:graphic>
      </p:graphicFrame>
      <p:sp>
        <p:nvSpPr>
          <p:cNvPr id="2" name="Title 1"/>
          <p:cNvSpPr>
            <a:spLocks noGrp="1"/>
          </p:cNvSpPr>
          <p:nvPr>
            <p:ph type="title"/>
          </p:nvPr>
        </p:nvSpPr>
        <p:spPr>
          <a:xfrm>
            <a:off x="228600" y="152400"/>
            <a:ext cx="8229600" cy="762000"/>
          </a:xfrm>
        </p:spPr>
        <p:txBody>
          <a:bodyPr/>
          <a:lstStyle/>
          <a:p>
            <a:r>
              <a:rPr lang="en-US" dirty="0" smtClean="0"/>
              <a:t>Estimated Factors</a:t>
            </a:r>
            <a:endParaRPr lang="en-US" dirty="0"/>
          </a:p>
        </p:txBody>
      </p:sp>
      <p:sp>
        <p:nvSpPr>
          <p:cNvPr id="3" name="Content Placeholder 2"/>
          <p:cNvSpPr>
            <a:spLocks noGrp="1"/>
          </p:cNvSpPr>
          <p:nvPr>
            <p:ph idx="1"/>
          </p:nvPr>
        </p:nvSpPr>
        <p:spPr>
          <a:xfrm>
            <a:off x="457200" y="1447800"/>
            <a:ext cx="8229600" cy="1524000"/>
          </a:xfrm>
        </p:spPr>
        <p:txBody>
          <a:bodyPr/>
          <a:lstStyle/>
          <a:p>
            <a:pPr marL="0" indent="0">
              <a:buNone/>
            </a:pPr>
            <a:r>
              <a:rPr lang="en-US" sz="2800" dirty="0" smtClean="0"/>
              <a:t>Click on the table to enter your estimated household counts in the boxes </a:t>
            </a:r>
            <a:br>
              <a:rPr lang="en-US" sz="2800" dirty="0" smtClean="0"/>
            </a:br>
            <a:r>
              <a:rPr lang="en-US" sz="2800" dirty="0" smtClean="0"/>
              <a:t>below.</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18</a:t>
            </a:fld>
            <a:endParaRPr lang="en-US" dirty="0"/>
          </a:p>
        </p:txBody>
      </p:sp>
      <p:sp>
        <p:nvSpPr>
          <p:cNvPr id="7"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Rectangle 7"/>
          <p:cNvSpPr/>
          <p:nvPr/>
        </p:nvSpPr>
        <p:spPr>
          <a:xfrm>
            <a:off x="1143000" y="5029200"/>
            <a:ext cx="7391400" cy="646331"/>
          </a:xfrm>
          <a:prstGeom prst="rect">
            <a:avLst/>
          </a:prstGeom>
        </p:spPr>
        <p:txBody>
          <a:bodyPr wrap="square">
            <a:spAutoFit/>
          </a:bodyPr>
          <a:lstStyle/>
          <a:p>
            <a:r>
              <a:rPr lang="en-US" dirty="0" smtClean="0">
                <a:solidFill>
                  <a:srgbClr val="454545"/>
                </a:solidFill>
              </a:rPr>
              <a:t>After filling in the values in the Excel spreadsheet, click on the PowerPoint once again to advance to the next slide.</a:t>
            </a:r>
            <a:endParaRPr lang="en-US" dirty="0">
              <a:solidFill>
                <a:srgbClr val="454545"/>
              </a:solidFill>
            </a:endParaRPr>
          </a:p>
        </p:txBody>
      </p:sp>
      <p:pic>
        <p:nvPicPr>
          <p:cNvPr id="14" name="Picture 64" descr="C:\Users\Marisal\AppData\Local\Microsoft\Windows\Temporary Internet Files\Content.IE5\7XG4QRJY\large-Exclamation-33.3-13641[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7232" y="5168215"/>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ular Callout 10"/>
          <p:cNvSpPr/>
          <p:nvPr/>
        </p:nvSpPr>
        <p:spPr>
          <a:xfrm>
            <a:off x="5978175" y="2209800"/>
            <a:ext cx="2209800" cy="838200"/>
          </a:xfrm>
          <a:prstGeom prst="wedgeRoundRectCallout">
            <a:avLst>
              <a:gd name="adj1" fmla="val -41823"/>
              <a:gd name="adj2" fmla="val 68792"/>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15" name="Group 14"/>
          <p:cNvGrpSpPr/>
          <p:nvPr/>
        </p:nvGrpSpPr>
        <p:grpSpPr>
          <a:xfrm>
            <a:off x="7297767" y="3623899"/>
            <a:ext cx="1562100" cy="1581160"/>
            <a:chOff x="7130415" y="4346788"/>
            <a:chExt cx="1796415" cy="1616297"/>
          </a:xfrm>
        </p:grpSpPr>
        <p:sp>
          <p:nvSpPr>
            <p:cNvPr id="16" name="Rounded Rectangular Callout 15"/>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7" name="Picture 83" descr="C:\Users\Marisal\AppData\Local\Microsoft\Windows\Temporary Internet Files\Content.IE5\HJ1DTPMX\Logo_Microsoft_Excel_2013[1].png">
              <a:hlinkClick r:id="rId7" action="ppaction://hlinkfil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81462"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Action Button: Forward or Next 1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Action Button: Back or Previous 2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538622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1"/>
                                        </p:tgtEl>
                                        <p:attrNameLst>
                                          <p:attrName>r</p:attrName>
                                        </p:attrNameLst>
                                      </p:cBhvr>
                                    </p:animRot>
                                    <p:animRot by="-240000">
                                      <p:cBhvr>
                                        <p:cTn id="9" dur="200" fill="hold">
                                          <p:stCondLst>
                                            <p:cond delay="200"/>
                                          </p:stCondLst>
                                        </p:cTn>
                                        <p:tgtEl>
                                          <p:spTgt spid="11"/>
                                        </p:tgtEl>
                                        <p:attrNameLst>
                                          <p:attrName>r</p:attrName>
                                        </p:attrNameLst>
                                      </p:cBhvr>
                                    </p:animRot>
                                    <p:animRot by="240000">
                                      <p:cBhvr>
                                        <p:cTn id="10" dur="200" fill="hold">
                                          <p:stCondLst>
                                            <p:cond delay="400"/>
                                          </p:stCondLst>
                                        </p:cTn>
                                        <p:tgtEl>
                                          <p:spTgt spid="11"/>
                                        </p:tgtEl>
                                        <p:attrNameLst>
                                          <p:attrName>r</p:attrName>
                                        </p:attrNameLst>
                                      </p:cBhvr>
                                    </p:animRot>
                                    <p:animRot by="-240000">
                                      <p:cBhvr>
                                        <p:cTn id="11" dur="200" fill="hold">
                                          <p:stCondLst>
                                            <p:cond delay="600"/>
                                          </p:stCondLst>
                                        </p:cTn>
                                        <p:tgtEl>
                                          <p:spTgt spid="11"/>
                                        </p:tgtEl>
                                        <p:attrNameLst>
                                          <p:attrName>r</p:attrName>
                                        </p:attrNameLst>
                                      </p:cBhvr>
                                    </p:animRot>
                                    <p:animRot by="120000">
                                      <p:cBhvr>
                                        <p:cTn id="12" dur="200" fill="hold">
                                          <p:stCondLst>
                                            <p:cond delay="800"/>
                                          </p:stCondLst>
                                        </p:cTn>
                                        <p:tgtEl>
                                          <p:spTgt spid="11"/>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5"/>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20"/>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0"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t>19</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12846966"/>
              </p:ext>
            </p:extLst>
          </p:nvPr>
        </p:nvGraphicFramePr>
        <p:xfrm>
          <a:off x="533400" y="2895600"/>
          <a:ext cx="3796242" cy="1066800"/>
        </p:xfrm>
        <a:graphic>
          <a:graphicData uri="http://schemas.openxmlformats.org/presentationml/2006/ole">
            <mc:AlternateContent xmlns:mc="http://schemas.openxmlformats.org/markup-compatibility/2006">
              <mc:Choice xmlns:v="urn:schemas-microsoft-com:vml" Requires="v">
                <p:oleObj spid="_x0000_s11266" name="Worksheet" r:id="rId3" imgW="3933866" imgH="999987" progId="Excel.Sheet.12">
                  <p:embed/>
                </p:oleObj>
              </mc:Choice>
              <mc:Fallback>
                <p:oleObj name="Worksheet" r:id="rId3" imgW="3933866" imgH="999987" progId="Excel.Sheet.12">
                  <p:embed/>
                  <p:pic>
                    <p:nvPicPr>
                      <p:cNvPr id="0" name=""/>
                      <p:cNvPicPr>
                        <a:picLocks noChangeAspect="1" noChangeArrowheads="1"/>
                      </p:cNvPicPr>
                      <p:nvPr/>
                    </p:nvPicPr>
                    <p:blipFill>
                      <a:blip r:embed="rId4"/>
                      <a:srcRect/>
                      <a:stretch>
                        <a:fillRect/>
                      </a:stretch>
                    </p:blipFill>
                    <p:spPr bwMode="auto">
                      <a:xfrm>
                        <a:off x="533400" y="2895600"/>
                        <a:ext cx="3796242" cy="1066800"/>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03915498"/>
              </p:ext>
            </p:extLst>
          </p:nvPr>
        </p:nvGraphicFramePr>
        <p:xfrm>
          <a:off x="4410469" y="2895600"/>
          <a:ext cx="4200131" cy="1066800"/>
        </p:xfrm>
        <a:graphic>
          <a:graphicData uri="http://schemas.openxmlformats.org/presentationml/2006/ole">
            <mc:AlternateContent xmlns:mc="http://schemas.openxmlformats.org/markup-compatibility/2006">
              <mc:Choice xmlns:v="urn:schemas-microsoft-com:vml" Requires="v">
                <p:oleObj spid="_x0000_s11267" name="Worksheet" r:id="rId5" imgW="3038559" imgH="771642" progId="Excel.Sheet.12">
                  <p:embed/>
                </p:oleObj>
              </mc:Choice>
              <mc:Fallback>
                <p:oleObj name="Worksheet" r:id="rId5" imgW="3038559" imgH="771642"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0469" y="2895600"/>
                        <a:ext cx="4200131" cy="1066800"/>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062853721"/>
              </p:ext>
            </p:extLst>
          </p:nvPr>
        </p:nvGraphicFramePr>
        <p:xfrm>
          <a:off x="609600" y="4138762"/>
          <a:ext cx="7975600" cy="1881037"/>
        </p:xfrm>
        <a:graphic>
          <a:graphicData uri="http://schemas.openxmlformats.org/presentationml/2006/ole">
            <mc:AlternateContent xmlns:mc="http://schemas.openxmlformats.org/markup-compatibility/2006">
              <mc:Choice xmlns:v="urn:schemas-microsoft-com:vml" Requires="v">
                <p:oleObj spid="_x0000_s11268" name="Worksheet" r:id="rId7" imgW="4991262" imgH="1200244" progId="Excel.Sheet.12">
                  <p:embed/>
                </p:oleObj>
              </mc:Choice>
              <mc:Fallback>
                <p:oleObj name="Worksheet" r:id="rId7" imgW="4991262" imgH="1200244" progId="Excel.Sheet.12">
                  <p:embed/>
                  <p:pic>
                    <p:nvPicPr>
                      <p:cNvPr id="0" name=""/>
                      <p:cNvPicPr>
                        <a:picLocks noChangeAspect="1" noChangeArrowheads="1"/>
                      </p:cNvPicPr>
                      <p:nvPr/>
                    </p:nvPicPr>
                    <p:blipFill>
                      <a:blip r:embed="rId8"/>
                      <a:srcRect/>
                      <a:stretch>
                        <a:fillRect/>
                      </a:stretch>
                    </p:blipFill>
                    <p:spPr bwMode="auto">
                      <a:xfrm>
                        <a:off x="609600" y="4138762"/>
                        <a:ext cx="7975600" cy="1881037"/>
                      </a:xfrm>
                      <a:prstGeom prst="rect">
                        <a:avLst/>
                      </a:prstGeom>
                      <a:noFill/>
                      <a:ln>
                        <a:noFill/>
                      </a:ln>
                      <a:extLst/>
                    </p:spPr>
                  </p:pic>
                </p:oleObj>
              </mc:Fallback>
            </mc:AlternateContent>
          </a:graphicData>
        </a:graphic>
      </p:graphicFrame>
      <p:sp>
        <p:nvSpPr>
          <p:cNvPr id="9" name="Rectangle 8"/>
          <p:cNvSpPr/>
          <p:nvPr/>
        </p:nvSpPr>
        <p:spPr>
          <a:xfrm>
            <a:off x="2286000" y="3124200"/>
            <a:ext cx="609600" cy="1524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ular Callout 9"/>
          <p:cNvSpPr/>
          <p:nvPr/>
        </p:nvSpPr>
        <p:spPr>
          <a:xfrm>
            <a:off x="3124200" y="3352800"/>
            <a:ext cx="1219200" cy="609600"/>
          </a:xfrm>
          <a:prstGeom prst="wedgeRectCallout">
            <a:avLst>
              <a:gd name="adj1" fmla="val -71875"/>
              <a:gd name="adj2" fmla="val -562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Fuel Oil Weight Value</a:t>
            </a:r>
            <a:endParaRPr lang="en-US" sz="1200" dirty="0"/>
          </a:p>
        </p:txBody>
      </p:sp>
      <p:sp>
        <p:nvSpPr>
          <p:cNvPr id="11" name="Rectangular Callout 10"/>
          <p:cNvSpPr/>
          <p:nvPr/>
        </p:nvSpPr>
        <p:spPr>
          <a:xfrm>
            <a:off x="7696200" y="3314700"/>
            <a:ext cx="1219200" cy="685800"/>
          </a:xfrm>
          <a:prstGeom prst="wedgeRectCallout">
            <a:avLst>
              <a:gd name="adj1" fmla="val -75000"/>
              <a:gd name="adj2" fmla="val -451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Weight Value for 0-50% FPL Households</a:t>
            </a:r>
          </a:p>
        </p:txBody>
      </p:sp>
      <p:sp>
        <p:nvSpPr>
          <p:cNvPr id="12" name="Rectangle 11"/>
          <p:cNvSpPr/>
          <p:nvPr/>
        </p:nvSpPr>
        <p:spPr>
          <a:xfrm>
            <a:off x="6705600" y="3200400"/>
            <a:ext cx="6096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ular Callout 13"/>
          <p:cNvSpPr/>
          <p:nvPr/>
        </p:nvSpPr>
        <p:spPr>
          <a:xfrm>
            <a:off x="4114800" y="4953000"/>
            <a:ext cx="1219200" cy="685800"/>
          </a:xfrm>
          <a:prstGeom prst="wedgeRectCallout">
            <a:avLst>
              <a:gd name="adj1" fmla="val -75000"/>
              <a:gd name="adj2" fmla="val -451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 of 0-50% FPL HH using Fuel Oil</a:t>
            </a:r>
            <a:endParaRPr lang="en-US" sz="1200" dirty="0"/>
          </a:p>
        </p:txBody>
      </p:sp>
      <p:sp>
        <p:nvSpPr>
          <p:cNvPr id="15" name="Rectangle 14"/>
          <p:cNvSpPr/>
          <p:nvPr/>
        </p:nvSpPr>
        <p:spPr>
          <a:xfrm>
            <a:off x="3200400" y="4876800"/>
            <a:ext cx="6096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ular Callout 15"/>
          <p:cNvSpPr/>
          <p:nvPr/>
        </p:nvSpPr>
        <p:spPr>
          <a:xfrm>
            <a:off x="7594600" y="5092700"/>
            <a:ext cx="990600" cy="457200"/>
          </a:xfrm>
          <a:prstGeom prst="wedgeRectCallout">
            <a:avLst>
              <a:gd name="adj1" fmla="val -10417"/>
              <a:gd name="adj2" fmla="val 8634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Total HHs Served</a:t>
            </a:r>
          </a:p>
        </p:txBody>
      </p:sp>
      <p:sp>
        <p:nvSpPr>
          <p:cNvPr id="17" name="Rectangle 16"/>
          <p:cNvSpPr/>
          <p:nvPr/>
        </p:nvSpPr>
        <p:spPr>
          <a:xfrm>
            <a:off x="7924800" y="5753100"/>
            <a:ext cx="6858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31800" y="1066800"/>
            <a:ext cx="8153400" cy="1107996"/>
          </a:xfrm>
          <a:prstGeom prst="rect">
            <a:avLst/>
          </a:prstGeom>
        </p:spPr>
        <p:txBody>
          <a:bodyPr wrap="square">
            <a:spAutoFit/>
          </a:bodyPr>
          <a:lstStyle/>
          <a:p>
            <a:r>
              <a:rPr lang="en-US" sz="2200" dirty="0" smtClean="0"/>
              <a:t>This slide and the next show an example of how to calculate </a:t>
            </a:r>
            <a:r>
              <a:rPr lang="en-US" sz="2200" dirty="0"/>
              <a:t>the total matrix points </a:t>
            </a:r>
            <a:r>
              <a:rPr lang="en-US" sz="2200" dirty="0" smtClean="0"/>
              <a:t>for 0-50% FPL households using Fuel Oil. This is the data you will need.</a:t>
            </a:r>
            <a:endParaRPr lang="en-US" sz="2200" dirty="0"/>
          </a:p>
        </p:txBody>
      </p:sp>
      <p:sp>
        <p:nvSpPr>
          <p:cNvPr id="19"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3" name="Down Arrow Callout 12"/>
          <p:cNvSpPr/>
          <p:nvPr/>
        </p:nvSpPr>
        <p:spPr>
          <a:xfrm>
            <a:off x="1905000" y="2209800"/>
            <a:ext cx="4876800" cy="609601"/>
          </a:xfrm>
          <a:prstGeom prst="down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smtClean="0"/>
              <a:t>Information needed to determine matrix points.</a:t>
            </a:r>
            <a:endParaRPr lang="en-US" sz="1600" b="1" dirty="0"/>
          </a:p>
        </p:txBody>
      </p:sp>
      <p:sp>
        <p:nvSpPr>
          <p:cNvPr id="20" name="Action Button: Forward or Next 1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Action Button: Back or Previous 2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654033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300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200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nodeType="withEffect">
                                  <p:stCondLst>
                                    <p:cond delay="200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nodeType="withEffect">
                                  <p:stCondLst>
                                    <p:cond delay="2000"/>
                                  </p:stCondLst>
                                  <p:childTnLst>
                                    <p:set>
                                      <p:cBhvr>
                                        <p:cTn id="13" dur="1" fill="hold">
                                          <p:stCondLst>
                                            <p:cond delay="0"/>
                                          </p:stCondLst>
                                        </p:cTn>
                                        <p:tgtEl>
                                          <p:spTgt spid="7"/>
                                        </p:tgtEl>
                                        <p:attrNameLst>
                                          <p:attrName>style.visibility</p:attrName>
                                        </p:attrNameLst>
                                      </p:cBhvr>
                                      <p:to>
                                        <p:strVal val="visible"/>
                                      </p:to>
                                    </p:set>
                                  </p:childTnLst>
                                </p:cTn>
                              </p:par>
                            </p:childTnLst>
                          </p:cTn>
                        </p:par>
                        <p:par>
                          <p:cTn id="14" fill="hold">
                            <p:stCondLst>
                              <p:cond delay="5000"/>
                            </p:stCondLst>
                            <p:childTnLst>
                              <p:par>
                                <p:cTn id="15" presetID="1" presetClass="entr" presetSubtype="0" fill="hold" grpId="0" nodeType="afterEffect">
                                  <p:stCondLst>
                                    <p:cond delay="125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1250"/>
                                  </p:stCondLst>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6250"/>
                            </p:stCondLst>
                            <p:childTnLst>
                              <p:par>
                                <p:cTn id="20" presetID="1" presetClass="entr" presetSubtype="0" fill="hold" grpId="0" nodeType="afterEffect">
                                  <p:stCondLst>
                                    <p:cond delay="1250"/>
                                  </p:stCondLst>
                                  <p:childTnLst>
                                    <p:set>
                                      <p:cBhvr>
                                        <p:cTn id="21" dur="1" fill="hold">
                                          <p:stCondLst>
                                            <p:cond delay="0"/>
                                          </p:stCondLst>
                                        </p:cTn>
                                        <p:tgtEl>
                                          <p:spTgt spid="12"/>
                                        </p:tgtEl>
                                        <p:attrNameLst>
                                          <p:attrName>style.visibility</p:attrName>
                                        </p:attrNameLst>
                                      </p:cBhvr>
                                      <p:to>
                                        <p:strVal val="visible"/>
                                      </p:to>
                                    </p:set>
                                  </p:childTnLst>
                                </p:cTn>
                              </p:par>
                              <p:par>
                                <p:cTn id="22" presetID="1" presetClass="entr" presetSubtype="0" fill="hold" grpId="0" nodeType="withEffect">
                                  <p:stCondLst>
                                    <p:cond delay="1250"/>
                                  </p:stCondLst>
                                  <p:childTnLst>
                                    <p:set>
                                      <p:cBhvr>
                                        <p:cTn id="23" dur="1" fill="hold">
                                          <p:stCondLst>
                                            <p:cond delay="0"/>
                                          </p:stCondLst>
                                        </p:cTn>
                                        <p:tgtEl>
                                          <p:spTgt spid="11"/>
                                        </p:tgtEl>
                                        <p:attrNameLst>
                                          <p:attrName>style.visibility</p:attrName>
                                        </p:attrNameLst>
                                      </p:cBhvr>
                                      <p:to>
                                        <p:strVal val="visible"/>
                                      </p:to>
                                    </p:set>
                                  </p:childTnLst>
                                </p:cTn>
                              </p:par>
                            </p:childTnLst>
                          </p:cTn>
                        </p:par>
                        <p:par>
                          <p:cTn id="24" fill="hold">
                            <p:stCondLst>
                              <p:cond delay="7500"/>
                            </p:stCondLst>
                            <p:childTnLst>
                              <p:par>
                                <p:cTn id="25" presetID="1" presetClass="entr" presetSubtype="0" fill="hold" grpId="0" nodeType="afterEffect">
                                  <p:stCondLst>
                                    <p:cond delay="125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1250"/>
                                  </p:stCondLst>
                                  <p:childTnLst>
                                    <p:set>
                                      <p:cBhvr>
                                        <p:cTn id="28" dur="1" fill="hold">
                                          <p:stCondLst>
                                            <p:cond delay="0"/>
                                          </p:stCondLst>
                                        </p:cTn>
                                        <p:tgtEl>
                                          <p:spTgt spid="14"/>
                                        </p:tgtEl>
                                        <p:attrNameLst>
                                          <p:attrName>style.visibility</p:attrName>
                                        </p:attrNameLst>
                                      </p:cBhvr>
                                      <p:to>
                                        <p:strVal val="visible"/>
                                      </p:to>
                                    </p:set>
                                  </p:childTnLst>
                                </p:cTn>
                              </p:par>
                            </p:childTnLst>
                          </p:cTn>
                        </p:par>
                        <p:par>
                          <p:cTn id="29" fill="hold">
                            <p:stCondLst>
                              <p:cond delay="8750"/>
                            </p:stCondLst>
                            <p:childTnLst>
                              <p:par>
                                <p:cTn id="30" presetID="1" presetClass="entr" presetSubtype="0" fill="hold" grpId="0" nodeType="afterEffect">
                                  <p:stCondLst>
                                    <p:cond delay="1250"/>
                                  </p:stCondLst>
                                  <p:childTnLst>
                                    <p:set>
                                      <p:cBhvr>
                                        <p:cTn id="31" dur="1" fill="hold">
                                          <p:stCondLst>
                                            <p:cond delay="0"/>
                                          </p:stCondLst>
                                        </p:cTn>
                                        <p:tgtEl>
                                          <p:spTgt spid="17"/>
                                        </p:tgtEl>
                                        <p:attrNameLst>
                                          <p:attrName>style.visibility</p:attrName>
                                        </p:attrNameLst>
                                      </p:cBhvr>
                                      <p:to>
                                        <p:strVal val="visible"/>
                                      </p:to>
                                    </p:set>
                                  </p:childTnLst>
                                </p:cTn>
                              </p:par>
                              <p:par>
                                <p:cTn id="32" presetID="1" presetClass="entr" presetSubtype="0" fill="hold" grpId="0" nodeType="withEffect">
                                  <p:stCondLst>
                                    <p:cond delay="1250"/>
                                  </p:stCondLst>
                                  <p:childTnLst>
                                    <p:set>
                                      <p:cBhvr>
                                        <p:cTn id="33" dur="1" fill="hold">
                                          <p:stCondLst>
                                            <p:cond delay="0"/>
                                          </p:stCondLst>
                                        </p:cTn>
                                        <p:tgtEl>
                                          <p:spTgt spid="16"/>
                                        </p:tgtEl>
                                        <p:attrNameLst>
                                          <p:attrName>style.visibility</p:attrName>
                                        </p:attrNameLst>
                                      </p:cBhvr>
                                      <p:to>
                                        <p:strVal val="visible"/>
                                      </p:to>
                                    </p:set>
                                  </p:childTnLst>
                                </p:cTn>
                              </p:par>
                            </p:childTnLst>
                          </p:cTn>
                        </p:par>
                        <p:par>
                          <p:cTn id="34" fill="hold">
                            <p:stCondLst>
                              <p:cond delay="10000"/>
                            </p:stCondLst>
                            <p:childTnLst>
                              <p:par>
                                <p:cTn id="35" presetID="1" presetClass="entr" presetSubtype="0" fill="hold" grpId="0" nodeType="afterEffect">
                                  <p:stCondLst>
                                    <p:cond delay="1250"/>
                                  </p:stCondLst>
                                  <p:childTnLst>
                                    <p:set>
                                      <p:cBhvr>
                                        <p:cTn id="36" dur="1" fill="hold">
                                          <p:stCondLst>
                                            <p:cond delay="0"/>
                                          </p:stCondLst>
                                        </p:cTn>
                                        <p:tgtEl>
                                          <p:spTgt spid="20"/>
                                        </p:tgtEl>
                                        <p:attrNameLst>
                                          <p:attrName>style.visibility</p:attrName>
                                        </p:attrNameLst>
                                      </p:cBhvr>
                                      <p:to>
                                        <p:strVal val="visible"/>
                                      </p:to>
                                    </p:set>
                                  </p:childTnLst>
                                </p:cTn>
                              </p:par>
                            </p:childTnLst>
                          </p:cTn>
                        </p:par>
                        <p:par>
                          <p:cTn id="37" fill="hold">
                            <p:stCondLst>
                              <p:cond delay="11250"/>
                            </p:stCondLst>
                            <p:childTnLst>
                              <p:par>
                                <p:cTn id="38" presetID="1" presetClass="entr" presetSubtype="0" fill="hold" grpId="0" nodeType="afterEffect">
                                  <p:stCondLst>
                                    <p:cond delay="1250"/>
                                  </p:stCondLst>
                                  <p:childTnLst>
                                    <p:set>
                                      <p:cBhvr>
                                        <p:cTn id="3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15" grpId="0" animBg="1"/>
      <p:bldP spid="16" grpId="0" animBg="1"/>
      <p:bldP spid="17" grpId="0" animBg="1"/>
      <p:bldP spid="13"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Benefit Matrix</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t>2</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7" name="Content Placeholder 2"/>
          <p:cNvSpPr txBox="1">
            <a:spLocks/>
          </p:cNvSpPr>
          <p:nvPr/>
        </p:nvSpPr>
        <p:spPr>
          <a:xfrm>
            <a:off x="635000" y="1524000"/>
            <a:ext cx="8001000" cy="25908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10000"/>
              </a:lnSpc>
              <a:buNone/>
            </a:pPr>
            <a:r>
              <a:rPr lang="en-US" sz="2600" dirty="0" smtClean="0"/>
              <a:t>The purpose of this presentation is to provide a step-by-step interactive guide to creating a benefit matrix. Users will have the opportunity to create a matrix using their own data.</a:t>
            </a:r>
            <a:endParaRPr lang="en-US" sz="2400" dirty="0"/>
          </a:p>
        </p:txBody>
      </p:sp>
      <p:sp>
        <p:nvSpPr>
          <p:cNvPr id="13" name="Content Placeholder 2"/>
          <p:cNvSpPr txBox="1">
            <a:spLocks/>
          </p:cNvSpPr>
          <p:nvPr/>
        </p:nvSpPr>
        <p:spPr>
          <a:xfrm>
            <a:off x="791369" y="3657600"/>
            <a:ext cx="7688262" cy="2057400"/>
          </a:xfrm>
          <a:prstGeom prst="rect">
            <a:avLst/>
          </a:prstGeom>
        </p:spPr>
        <p:style>
          <a:lnRef idx="3">
            <a:schemeClr val="lt1"/>
          </a:lnRef>
          <a:fillRef idx="1">
            <a:schemeClr val="accent4"/>
          </a:fillRef>
          <a:effectRef idx="1">
            <a:schemeClr val="accent4"/>
          </a:effectRef>
          <a:fontRef idx="minor">
            <a:schemeClr val="lt1"/>
          </a:fontRef>
        </p:style>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t>Save a copy of this PowerPoint and all the spreadsheets to your computer so you can come back to work on it at any time. When finished with a slide, click on the arrows below to advance to the next slide or return to the previous slide.</a:t>
            </a:r>
            <a:endParaRPr lang="en-US" sz="2400" dirty="0"/>
          </a:p>
        </p:txBody>
      </p:sp>
      <p:pic>
        <p:nvPicPr>
          <p:cNvPr id="14" name="Picture 64" descr="C:\Users\Marisal\AppData\Local\Microsoft\Windows\Temporary Internet Files\Content.IE5\7XG4QRJY\large-Exclamation-33.3-13641[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8" y="3473450"/>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8" name="Action Button: Forward or Next 1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Action Button: Back or Previous 1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6417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125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grpId="0" nodeType="afterEffect">
                                  <p:stCondLst>
                                    <p:cond delay="1500"/>
                                  </p:stCondLst>
                                  <p:childTnLst>
                                    <p:set>
                                      <p:cBhvr>
                                        <p:cTn id="9" dur="1" fill="hold">
                                          <p:stCondLst>
                                            <p:cond delay="0"/>
                                          </p:stCondLst>
                                        </p:cTn>
                                        <p:tgtEl>
                                          <p:spTgt spid="13"/>
                                        </p:tgtEl>
                                        <p:attrNameLst>
                                          <p:attrName>style.visibility</p:attrName>
                                        </p:attrNameLst>
                                      </p:cBhvr>
                                      <p:to>
                                        <p:strVal val="visible"/>
                                      </p:to>
                                    </p:set>
                                  </p:childTnLst>
                                </p:cTn>
                              </p:par>
                              <p:par>
                                <p:cTn id="10" presetID="1" presetClass="entr" presetSubtype="0" fill="hold" nodeType="withEffect">
                                  <p:stCondLst>
                                    <p:cond delay="1500"/>
                                  </p:stCondLst>
                                  <p:childTnLst>
                                    <p:set>
                                      <p:cBhvr>
                                        <p:cTn id="11" dur="1" fill="hold">
                                          <p:stCondLst>
                                            <p:cond delay="0"/>
                                          </p:stCondLst>
                                        </p:cTn>
                                        <p:tgtEl>
                                          <p:spTgt spid="14"/>
                                        </p:tgtEl>
                                        <p:attrNameLst>
                                          <p:attrName>style.visibility</p:attrName>
                                        </p:attrNameLst>
                                      </p:cBhvr>
                                      <p:to>
                                        <p:strVal val="visible"/>
                                      </p:to>
                                    </p:set>
                                  </p:childTnLst>
                                </p:cTn>
                              </p:par>
                            </p:childTnLst>
                          </p:cTn>
                        </p:par>
                        <p:par>
                          <p:cTn id="12" fill="hold">
                            <p:stCondLst>
                              <p:cond delay="2750"/>
                            </p:stCondLst>
                            <p:childTnLst>
                              <p:par>
                                <p:cTn id="13" presetID="1" presetClass="entr" presetSubtype="0" fill="hold" grpId="0" nodeType="afterEffect">
                                  <p:stCondLst>
                                    <p:cond delay="1250"/>
                                  </p:stCondLst>
                                  <p:childTnLst>
                                    <p:set>
                                      <p:cBhvr>
                                        <p:cTn id="14" dur="1" fill="hold">
                                          <p:stCondLst>
                                            <p:cond delay="0"/>
                                          </p:stCondLst>
                                        </p:cTn>
                                        <p:tgtEl>
                                          <p:spTgt spid="18"/>
                                        </p:tgtEl>
                                        <p:attrNameLst>
                                          <p:attrName>style.visibility</p:attrName>
                                        </p:attrNameLst>
                                      </p:cBhvr>
                                      <p:to>
                                        <p:strVal val="visible"/>
                                      </p:to>
                                    </p:set>
                                  </p:childTnLst>
                                </p:cTn>
                              </p:par>
                            </p:childTnLst>
                          </p:cTn>
                        </p:par>
                        <p:par>
                          <p:cTn id="15" fill="hold">
                            <p:stCondLst>
                              <p:cond delay="4000"/>
                            </p:stCondLst>
                            <p:childTnLst>
                              <p:par>
                                <p:cTn id="16" presetID="1" presetClass="entr" presetSubtype="0" fill="hold" grpId="0" nodeType="afterEffect">
                                  <p:stCondLst>
                                    <p:cond delay="1250"/>
                                  </p:stCondLst>
                                  <p:childTnLst>
                                    <p:set>
                                      <p:cBhvr>
                                        <p:cTn id="1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839200" cy="762000"/>
          </a:xfrm>
        </p:spPr>
        <p:txBody>
          <a:bodyPr>
            <a:normAutofit/>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20</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443843518"/>
              </p:ext>
            </p:extLst>
          </p:nvPr>
        </p:nvGraphicFramePr>
        <p:xfrm>
          <a:off x="457200" y="2438400"/>
          <a:ext cx="8153403" cy="1703134"/>
        </p:xfrm>
        <a:graphic>
          <a:graphicData uri="http://schemas.openxmlformats.org/drawingml/2006/table">
            <a:tbl>
              <a:tblPr firstRow="1" firstCol="1" bandRow="1"/>
              <a:tblGrid>
                <a:gridCol w="1310368"/>
                <a:gridCol w="401880"/>
                <a:gridCol w="1309517"/>
                <a:gridCol w="401029"/>
                <a:gridCol w="1309517"/>
                <a:gridCol w="401029"/>
                <a:gridCol w="1309517"/>
                <a:gridCol w="401029"/>
                <a:gridCol w="1309517"/>
              </a:tblGrid>
              <a:tr h="894589">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Weight </a:t>
                      </a:r>
                      <a:r>
                        <a:rPr lang="en-US" sz="1400" dirty="0">
                          <a:solidFill>
                            <a:schemeClr val="tx2"/>
                          </a:solidFill>
                          <a:effectLst/>
                          <a:latin typeface="Calibri"/>
                          <a:ea typeface="Calibri"/>
                          <a:cs typeface="Times New Roman"/>
                        </a:rPr>
                        <a:t>Value for 0-50% </a:t>
                      </a:r>
                      <a:r>
                        <a:rPr lang="en-US" sz="1400" dirty="0" smtClean="0">
                          <a:solidFill>
                            <a:schemeClr val="tx2"/>
                          </a:solidFill>
                          <a:effectLst/>
                          <a:latin typeface="Calibri"/>
                          <a:ea typeface="Calibri"/>
                          <a:cs typeface="Times New Roman"/>
                        </a:rPr>
                        <a:t>FPL Households</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Fuel Oil</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Weight </a:t>
                      </a:r>
                      <a:r>
                        <a:rPr lang="en-US" sz="1400" dirty="0">
                          <a:solidFill>
                            <a:schemeClr val="tx2"/>
                          </a:solidFill>
                          <a:effectLst/>
                          <a:latin typeface="Calibri"/>
                          <a:ea typeface="Calibri"/>
                          <a:cs typeface="Times New Roman"/>
                        </a:rPr>
                        <a:t>Value</a:t>
                      </a: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0-50% FPL HH using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365760" algn="l"/>
                          <a:tab pos="419735" algn="ctr"/>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Served</a:t>
                      </a: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Matrix Points for 0-50% FPL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w="12700" cap="flat" cmpd="sng" algn="ctr">
                      <a:solidFill>
                        <a:schemeClr val="tx1"/>
                      </a:solidFill>
                      <a:prstDash val="solid"/>
                      <a:round/>
                      <a:headEnd type="none" w="med" len="med"/>
                      <a:tailEnd type="none" w="med" len="med"/>
                    </a:lnB>
                  </a:tcPr>
                </a:tc>
              </a:tr>
              <a:tr h="670941">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3</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4</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1,205</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w="12700" cap="flat" cmpd="sng" algn="ctr">
                      <a:solidFill>
                        <a:schemeClr val="tx1"/>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1.046</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756063367"/>
              </p:ext>
            </p:extLst>
          </p:nvPr>
        </p:nvGraphicFramePr>
        <p:xfrm>
          <a:off x="990600" y="4419600"/>
          <a:ext cx="6781800" cy="1565172"/>
        </p:xfrm>
        <a:graphic>
          <a:graphicData uri="http://schemas.openxmlformats.org/presentationml/2006/ole">
            <mc:AlternateContent xmlns:mc="http://schemas.openxmlformats.org/markup-compatibility/2006">
              <mc:Choice xmlns:v="urn:schemas-microsoft-com:vml" Requires="v">
                <p:oleObj spid="_x0000_s12290" name="Worksheet" r:id="rId4" imgW="5553197" imgH="1219362" progId="Excel.Sheet.12">
                  <p:embed/>
                </p:oleObj>
              </mc:Choice>
              <mc:Fallback>
                <p:oleObj name="Worksheet" r:id="rId4" imgW="5553197" imgH="1219362" progId="Excel.Sheet.12">
                  <p:embed/>
                  <p:pic>
                    <p:nvPicPr>
                      <p:cNvPr id="0" name=""/>
                      <p:cNvPicPr/>
                      <p:nvPr/>
                    </p:nvPicPr>
                    <p:blipFill>
                      <a:blip r:embed="rId5"/>
                      <a:stretch>
                        <a:fillRect/>
                      </a:stretch>
                    </p:blipFill>
                    <p:spPr>
                      <a:xfrm>
                        <a:off x="990600" y="4419600"/>
                        <a:ext cx="6781800" cy="1565172"/>
                      </a:xfrm>
                      <a:prstGeom prst="rect">
                        <a:avLst/>
                      </a:prstGeom>
                    </p:spPr>
                  </p:pic>
                </p:oleObj>
              </mc:Fallback>
            </mc:AlternateContent>
          </a:graphicData>
        </a:graphic>
      </p:graphicFrame>
      <p:sp>
        <p:nvSpPr>
          <p:cNvPr id="6" name="Rectangle 5"/>
          <p:cNvSpPr/>
          <p:nvPr/>
        </p:nvSpPr>
        <p:spPr>
          <a:xfrm>
            <a:off x="457200" y="1371600"/>
            <a:ext cx="8153400" cy="1015663"/>
          </a:xfrm>
          <a:prstGeom prst="rect">
            <a:avLst/>
          </a:prstGeom>
        </p:spPr>
        <p:txBody>
          <a:bodyPr wrap="square">
            <a:spAutoFit/>
          </a:bodyPr>
          <a:lstStyle/>
          <a:p>
            <a:r>
              <a:rPr lang="en-US" sz="2000" dirty="0" smtClean="0"/>
              <a:t>Using the data previously gathered, this example will calculate </a:t>
            </a:r>
            <a:r>
              <a:rPr lang="en-US" sz="2000" dirty="0"/>
              <a:t>the </a:t>
            </a:r>
            <a:r>
              <a:rPr lang="en-US" sz="2000" dirty="0" smtClean="0"/>
              <a:t>total </a:t>
            </a:r>
            <a:r>
              <a:rPr lang="en-US" sz="2000" dirty="0"/>
              <a:t>matrix points </a:t>
            </a:r>
            <a:r>
              <a:rPr lang="en-US" sz="2000" dirty="0" smtClean="0"/>
              <a:t>used to determine a benefit for a household at </a:t>
            </a:r>
            <a:r>
              <a:rPr lang="en-US" sz="2000" b="1" dirty="0" smtClean="0"/>
              <a:t>0-50% FPL </a:t>
            </a:r>
            <a:r>
              <a:rPr lang="en-US" sz="2000" dirty="0" smtClean="0"/>
              <a:t>using </a:t>
            </a:r>
            <a:r>
              <a:rPr lang="en-US" sz="2000" b="1" dirty="0" smtClean="0"/>
              <a:t>fuel oil</a:t>
            </a:r>
            <a:r>
              <a:rPr lang="en-US" sz="2000" dirty="0" smtClean="0"/>
              <a:t> for heat</a:t>
            </a:r>
            <a:endParaRPr lang="en-US" sz="2000" dirty="0"/>
          </a:p>
        </p:txBody>
      </p:sp>
      <p:sp>
        <p:nvSpPr>
          <p:cNvPr id="5" name="TextBox 4"/>
          <p:cNvSpPr txBox="1"/>
          <p:nvPr/>
        </p:nvSpPr>
        <p:spPr>
          <a:xfrm>
            <a:off x="2760133" y="4994172"/>
            <a:ext cx="914400" cy="276999"/>
          </a:xfrm>
          <a:prstGeom prst="rect">
            <a:avLst/>
          </a:prstGeom>
          <a:noFill/>
        </p:spPr>
        <p:txBody>
          <a:bodyPr wrap="square" rtlCol="0">
            <a:spAutoFit/>
          </a:bodyPr>
          <a:lstStyle/>
          <a:p>
            <a:r>
              <a:rPr lang="en-US" sz="1200" b="1" dirty="0" smtClean="0">
                <a:solidFill>
                  <a:schemeClr val="tx2"/>
                </a:solidFill>
                <a:latin typeface="Calibri" panose="020F0502020204030204" pitchFamily="34" charset="0"/>
                <a:cs typeface="Times New Roman" panose="02020603050405020304" pitchFamily="18" charset="0"/>
              </a:rPr>
              <a:t>1.046</a:t>
            </a:r>
            <a:endParaRPr lang="en-US" b="1" dirty="0">
              <a:solidFill>
                <a:schemeClr val="tx2"/>
              </a:solidFill>
              <a:latin typeface="Calibri" panose="020F0502020204030204" pitchFamily="34" charset="0"/>
              <a:cs typeface="Times New Roman" panose="02020603050405020304" pitchFamily="18" charset="0"/>
            </a:endParaRPr>
          </a:p>
        </p:txBody>
      </p:sp>
      <p:sp>
        <p:nvSpPr>
          <p:cNvPr id="10" name="Rectangle 9"/>
          <p:cNvSpPr/>
          <p:nvPr/>
        </p:nvSpPr>
        <p:spPr>
          <a:xfrm>
            <a:off x="6096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5146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3434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8674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456311"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09804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afterEffect">
                                  <p:stCondLst>
                                    <p:cond delay="500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5000"/>
                            </p:stCondLst>
                            <p:childTnLst>
                              <p:par>
                                <p:cTn id="8" presetID="1" presetClass="exit" presetSubtype="0" fill="hold" grpId="0" nodeType="afterEffect">
                                  <p:stCondLst>
                                    <p:cond delay="1250"/>
                                  </p:stCondLst>
                                  <p:childTnLst>
                                    <p:set>
                                      <p:cBhvr>
                                        <p:cTn id="9" dur="1" fill="hold">
                                          <p:stCondLst>
                                            <p:cond delay="0"/>
                                          </p:stCondLst>
                                        </p:cTn>
                                        <p:tgtEl>
                                          <p:spTgt spid="11"/>
                                        </p:tgtEl>
                                        <p:attrNameLst>
                                          <p:attrName>style.visibility</p:attrName>
                                        </p:attrNameLst>
                                      </p:cBhvr>
                                      <p:to>
                                        <p:strVal val="hidden"/>
                                      </p:to>
                                    </p:set>
                                  </p:childTnLst>
                                </p:cTn>
                              </p:par>
                            </p:childTnLst>
                          </p:cTn>
                        </p:par>
                        <p:par>
                          <p:cTn id="10" fill="hold">
                            <p:stCondLst>
                              <p:cond delay="6250"/>
                            </p:stCondLst>
                            <p:childTnLst>
                              <p:par>
                                <p:cTn id="11" presetID="1" presetClass="exit" presetSubtype="0" fill="hold" grpId="0" nodeType="afterEffect">
                                  <p:stCondLst>
                                    <p:cond delay="1250"/>
                                  </p:stCondLst>
                                  <p:childTnLst>
                                    <p:set>
                                      <p:cBhvr>
                                        <p:cTn id="12" dur="1" fill="hold">
                                          <p:stCondLst>
                                            <p:cond delay="0"/>
                                          </p:stCondLst>
                                        </p:cTn>
                                        <p:tgtEl>
                                          <p:spTgt spid="12"/>
                                        </p:tgtEl>
                                        <p:attrNameLst>
                                          <p:attrName>style.visibility</p:attrName>
                                        </p:attrNameLst>
                                      </p:cBhvr>
                                      <p:to>
                                        <p:strVal val="hidden"/>
                                      </p:to>
                                    </p:set>
                                  </p:childTnLst>
                                </p:cTn>
                              </p:par>
                            </p:childTnLst>
                          </p:cTn>
                        </p:par>
                        <p:par>
                          <p:cTn id="13" fill="hold">
                            <p:stCondLst>
                              <p:cond delay="7500"/>
                            </p:stCondLst>
                            <p:childTnLst>
                              <p:par>
                                <p:cTn id="14" presetID="1" presetClass="exit" presetSubtype="0" fill="hold" grpId="0" nodeType="afterEffect">
                                  <p:stCondLst>
                                    <p:cond delay="1250"/>
                                  </p:stCondLst>
                                  <p:childTnLst>
                                    <p:set>
                                      <p:cBhvr>
                                        <p:cTn id="15" dur="1" fill="hold">
                                          <p:stCondLst>
                                            <p:cond delay="0"/>
                                          </p:stCondLst>
                                        </p:cTn>
                                        <p:tgtEl>
                                          <p:spTgt spid="14"/>
                                        </p:tgtEl>
                                        <p:attrNameLst>
                                          <p:attrName>style.visibility</p:attrName>
                                        </p:attrNameLst>
                                      </p:cBhvr>
                                      <p:to>
                                        <p:strVal val="hidden"/>
                                      </p:to>
                                    </p:set>
                                  </p:childTnLst>
                                </p:cTn>
                              </p:par>
                            </p:childTnLst>
                          </p:cTn>
                        </p:par>
                        <p:par>
                          <p:cTn id="16" fill="hold">
                            <p:stCondLst>
                              <p:cond delay="8750"/>
                            </p:stCondLst>
                            <p:childTnLst>
                              <p:par>
                                <p:cTn id="17" presetID="1" presetClass="exit" presetSubtype="0" fill="hold" grpId="0" nodeType="afterEffect">
                                  <p:stCondLst>
                                    <p:cond delay="1250"/>
                                  </p:stCondLst>
                                  <p:childTnLst>
                                    <p:set>
                                      <p:cBhvr>
                                        <p:cTn id="18" dur="1" fill="hold">
                                          <p:stCondLst>
                                            <p:cond delay="0"/>
                                          </p:stCondLst>
                                        </p:cTn>
                                        <p:tgtEl>
                                          <p:spTgt spid="15"/>
                                        </p:tgtEl>
                                        <p:attrNameLst>
                                          <p:attrName>style.visibility</p:attrName>
                                        </p:attrNameLst>
                                      </p:cBhvr>
                                      <p:to>
                                        <p:strVal val="hidden"/>
                                      </p:to>
                                    </p:set>
                                  </p:childTnLst>
                                </p:cTn>
                              </p:par>
                            </p:childTnLst>
                          </p:cTn>
                        </p:par>
                        <p:par>
                          <p:cTn id="19" fill="hold">
                            <p:stCondLst>
                              <p:cond delay="10000"/>
                            </p:stCondLst>
                            <p:childTnLst>
                              <p:par>
                                <p:cTn id="20" presetID="1" presetClass="entr" presetSubtype="0" fill="hold" nodeType="afterEffect">
                                  <p:stCondLst>
                                    <p:cond delay="1250"/>
                                  </p:stCondLst>
                                  <p:childTnLst>
                                    <p:set>
                                      <p:cBhvr>
                                        <p:cTn id="21" dur="1" fill="hold">
                                          <p:stCondLst>
                                            <p:cond delay="0"/>
                                          </p:stCondLst>
                                        </p:cTn>
                                        <p:tgtEl>
                                          <p:spTgt spid="5">
                                            <p:txEl>
                                              <p:pRg st="0" end="0"/>
                                            </p:txEl>
                                          </p:spTgt>
                                        </p:tgtEl>
                                        <p:attrNameLst>
                                          <p:attrName>style.visibility</p:attrName>
                                        </p:attrNameLst>
                                      </p:cBhvr>
                                      <p:to>
                                        <p:strVal val="visible"/>
                                      </p:to>
                                    </p:set>
                                  </p:childTnLst>
                                </p:cTn>
                              </p:par>
                            </p:childTnLst>
                          </p:cTn>
                        </p:par>
                        <p:par>
                          <p:cTn id="22" fill="hold">
                            <p:stCondLst>
                              <p:cond delay="11250"/>
                            </p:stCondLst>
                            <p:childTnLst>
                              <p:par>
                                <p:cTn id="23" presetID="1" presetClass="entr" presetSubtype="0" fill="hold" grpId="0" nodeType="afterEffect">
                                  <p:stCondLst>
                                    <p:cond delay="1250"/>
                                  </p:stCondLst>
                                  <p:childTnLst>
                                    <p:set>
                                      <p:cBhvr>
                                        <p:cTn id="24" dur="1" fill="hold">
                                          <p:stCondLst>
                                            <p:cond delay="0"/>
                                          </p:stCondLst>
                                        </p:cTn>
                                        <p:tgtEl>
                                          <p:spTgt spid="16"/>
                                        </p:tgtEl>
                                        <p:attrNameLst>
                                          <p:attrName>style.visibility</p:attrName>
                                        </p:attrNameLst>
                                      </p:cBhvr>
                                      <p:to>
                                        <p:strVal val="visible"/>
                                      </p:to>
                                    </p:set>
                                  </p:childTnLst>
                                </p:cTn>
                              </p:par>
                            </p:childTnLst>
                          </p:cTn>
                        </p:par>
                        <p:par>
                          <p:cTn id="25" fill="hold">
                            <p:stCondLst>
                              <p:cond delay="12500"/>
                            </p:stCondLst>
                            <p:childTnLst>
                              <p:par>
                                <p:cTn id="26" presetID="1" presetClass="entr" presetSubtype="0" fill="hold" grpId="0" nodeType="afterEffect">
                                  <p:stCondLst>
                                    <p:cond delay="1250"/>
                                  </p:stCondLst>
                                  <p:childTnLst>
                                    <p:set>
                                      <p:cBhvr>
                                        <p:cTn id="2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4" grpId="0" animBg="1"/>
      <p:bldP spid="15"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839200" cy="762000"/>
          </a:xfrm>
        </p:spPr>
        <p:txBody>
          <a:bodyPr>
            <a:normAutofit/>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21</a:t>
            </a:fld>
            <a:endParaRPr lang="en-US" dirty="0"/>
          </a:p>
        </p:txBody>
      </p:sp>
      <p:sp>
        <p:nvSpPr>
          <p:cNvPr id="6" name="Rectangle 5"/>
          <p:cNvSpPr/>
          <p:nvPr/>
        </p:nvSpPr>
        <p:spPr>
          <a:xfrm>
            <a:off x="508000" y="1143000"/>
            <a:ext cx="8102600" cy="707886"/>
          </a:xfrm>
          <a:prstGeom prst="rect">
            <a:avLst/>
          </a:prstGeom>
        </p:spPr>
        <p:txBody>
          <a:bodyPr wrap="square">
            <a:spAutoFit/>
          </a:bodyPr>
          <a:lstStyle/>
          <a:p>
            <a:r>
              <a:rPr lang="en-US" sz="2000" dirty="0" smtClean="0"/>
              <a:t>Calculate the  </a:t>
            </a:r>
            <a:r>
              <a:rPr lang="en-US" sz="2000" dirty="0"/>
              <a:t>matrix </a:t>
            </a:r>
            <a:r>
              <a:rPr lang="en-US" sz="2000" dirty="0" smtClean="0"/>
              <a:t>points for each table cell using the data on the Excel spreadsheets that you previously created. </a:t>
            </a:r>
            <a:endParaRPr lang="en-US" sz="2400" dirty="0"/>
          </a:p>
        </p:txBody>
      </p:sp>
      <p:sp>
        <p:nvSpPr>
          <p:cNvPr id="1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3" name="Action Button: Forward or Next 1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4" name="Action Button: Back or Previous 13">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371851315"/>
              </p:ext>
            </p:extLst>
          </p:nvPr>
        </p:nvGraphicFramePr>
        <p:xfrm>
          <a:off x="685800" y="1992313"/>
          <a:ext cx="7477125" cy="3952875"/>
        </p:xfrm>
        <a:graphic>
          <a:graphicData uri="http://schemas.openxmlformats.org/presentationml/2006/ole">
            <mc:AlternateContent xmlns:mc="http://schemas.openxmlformats.org/markup-compatibility/2006">
              <mc:Choice xmlns:v="urn:schemas-microsoft-com:vml" Requires="v">
                <p:oleObj spid="_x0000_s13314" name="Worksheet" r:id="rId4" imgW="5553197" imgH="2933857" progId="Excel.Sheet.12">
                  <p:link updateAutomatic="1"/>
                </p:oleObj>
              </mc:Choice>
              <mc:Fallback>
                <p:oleObj name="Worksheet" r:id="rId4" imgW="5553197" imgH="2933857" progId="Excel.Sheet.12">
                  <p:link updateAutomatic="1"/>
                  <p:pic>
                    <p:nvPicPr>
                      <p:cNvPr id="0" name=""/>
                      <p:cNvPicPr/>
                      <p:nvPr/>
                    </p:nvPicPr>
                    <p:blipFill>
                      <a:blip r:embed="rId5"/>
                      <a:stretch>
                        <a:fillRect/>
                      </a:stretch>
                    </p:blipFill>
                    <p:spPr>
                      <a:xfrm>
                        <a:off x="685800" y="1992313"/>
                        <a:ext cx="7477125" cy="3952875"/>
                      </a:xfrm>
                      <a:prstGeom prst="rect">
                        <a:avLst/>
                      </a:prstGeom>
                    </p:spPr>
                  </p:pic>
                </p:oleObj>
              </mc:Fallback>
            </mc:AlternateContent>
          </a:graphicData>
        </a:graphic>
      </p:graphicFrame>
      <p:sp>
        <p:nvSpPr>
          <p:cNvPr id="20" name="Rounded Rectangular Callout 19"/>
          <p:cNvSpPr/>
          <p:nvPr/>
        </p:nvSpPr>
        <p:spPr>
          <a:xfrm>
            <a:off x="7124700" y="1818848"/>
            <a:ext cx="1676400" cy="1219200"/>
          </a:xfrm>
          <a:prstGeom prst="wedgeRoundRectCallout">
            <a:avLst>
              <a:gd name="adj1" fmla="val -61823"/>
              <a:gd name="adj2" fmla="val 81890"/>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11" name="Group 10"/>
          <p:cNvGrpSpPr/>
          <p:nvPr/>
        </p:nvGrpSpPr>
        <p:grpSpPr>
          <a:xfrm>
            <a:off x="7048500" y="4314003"/>
            <a:ext cx="1562100" cy="1581160"/>
            <a:chOff x="7130415" y="4346788"/>
            <a:chExt cx="1796415" cy="1616297"/>
          </a:xfrm>
        </p:grpSpPr>
        <p:sp>
          <p:nvSpPr>
            <p:cNvPr id="10" name="Rounded Rectangular Callout 9"/>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27731"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2361"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737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20"/>
                                        </p:tgtEl>
                                        <p:attrNameLst>
                                          <p:attrName>r</p:attrName>
                                        </p:attrNameLst>
                                      </p:cBhvr>
                                    </p:animRot>
                                    <p:animRot by="-240000">
                                      <p:cBhvr>
                                        <p:cTn id="9" dur="200" fill="hold">
                                          <p:stCondLst>
                                            <p:cond delay="200"/>
                                          </p:stCondLst>
                                        </p:cTn>
                                        <p:tgtEl>
                                          <p:spTgt spid="20"/>
                                        </p:tgtEl>
                                        <p:attrNameLst>
                                          <p:attrName>r</p:attrName>
                                        </p:attrNameLst>
                                      </p:cBhvr>
                                    </p:animRot>
                                    <p:animRot by="240000">
                                      <p:cBhvr>
                                        <p:cTn id="10" dur="200" fill="hold">
                                          <p:stCondLst>
                                            <p:cond delay="400"/>
                                          </p:stCondLst>
                                        </p:cTn>
                                        <p:tgtEl>
                                          <p:spTgt spid="20"/>
                                        </p:tgtEl>
                                        <p:attrNameLst>
                                          <p:attrName>r</p:attrName>
                                        </p:attrNameLst>
                                      </p:cBhvr>
                                    </p:animRot>
                                    <p:animRot by="-240000">
                                      <p:cBhvr>
                                        <p:cTn id="11" dur="200" fill="hold">
                                          <p:stCondLst>
                                            <p:cond delay="600"/>
                                          </p:stCondLst>
                                        </p:cTn>
                                        <p:tgtEl>
                                          <p:spTgt spid="20"/>
                                        </p:tgtEl>
                                        <p:attrNameLst>
                                          <p:attrName>r</p:attrName>
                                        </p:attrNameLst>
                                      </p:cBhvr>
                                    </p:animRot>
                                    <p:animRot by="120000">
                                      <p:cBhvr>
                                        <p:cTn id="12" dur="200" fill="hold">
                                          <p:stCondLst>
                                            <p:cond delay="800"/>
                                          </p:stCondLst>
                                        </p:cTn>
                                        <p:tgtEl>
                                          <p:spTgt spid="20"/>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7"/>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0"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762000"/>
          </a:xfrm>
        </p:spPr>
        <p:txBody>
          <a:bodyPr/>
          <a:lstStyle/>
          <a:p>
            <a:r>
              <a:rPr lang="en-US" dirty="0" smtClean="0"/>
              <a:t>Percentage of Payment</a:t>
            </a:r>
            <a:endParaRPr lang="en-US" dirty="0"/>
          </a:p>
        </p:txBody>
      </p:sp>
      <p:sp>
        <p:nvSpPr>
          <p:cNvPr id="3" name="Content Placeholder 2"/>
          <p:cNvSpPr>
            <a:spLocks noGrp="1"/>
          </p:cNvSpPr>
          <p:nvPr>
            <p:ph idx="1"/>
          </p:nvPr>
        </p:nvSpPr>
        <p:spPr>
          <a:xfrm>
            <a:off x="439420" y="1295400"/>
            <a:ext cx="8229600" cy="1371600"/>
          </a:xfrm>
        </p:spPr>
        <p:txBody>
          <a:bodyPr/>
          <a:lstStyle/>
          <a:p>
            <a:pPr marL="0" indent="0">
              <a:buNone/>
            </a:pPr>
            <a:r>
              <a:rPr lang="en-US" sz="2800" dirty="0" smtClean="0"/>
              <a:t>The next slides will demonstrate how </a:t>
            </a:r>
            <a:r>
              <a:rPr lang="en-US" sz="2800" dirty="0"/>
              <a:t>to calculate the percentage of </a:t>
            </a:r>
            <a:r>
              <a:rPr lang="en-US" sz="2800" dirty="0" smtClean="0"/>
              <a:t>funds that will be used for each fuel type and income level.</a:t>
            </a:r>
            <a:endParaRPr lang="en-US" sz="28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913573586"/>
              </p:ext>
            </p:extLst>
          </p:nvPr>
        </p:nvGraphicFramePr>
        <p:xfrm>
          <a:off x="762000" y="4419600"/>
          <a:ext cx="7482840" cy="1358837"/>
        </p:xfrm>
        <a:graphic>
          <a:graphicData uri="http://schemas.openxmlformats.org/drawingml/2006/table">
            <a:tbl>
              <a:tblPr firstRow="1" firstCol="1" bandRow="1"/>
              <a:tblGrid>
                <a:gridCol w="2167873"/>
                <a:gridCol w="489045"/>
                <a:gridCol w="2167873"/>
                <a:gridCol w="489045"/>
                <a:gridCol w="2169004"/>
              </a:tblGrid>
              <a:tr h="0">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Matrix Points for 0-50% FPL HH using </a:t>
                      </a: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Matrix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Points</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Funds for 0-50% FPL HH Using </a:t>
                      </a: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tcPr>
                </a:tc>
              </a:tr>
              <a:tr h="118872">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lnL>
                      <a:noFill/>
                    </a:lnL>
                    <a:lnR>
                      <a:noFill/>
                    </a:lnR>
                    <a:lnT>
                      <a:noFill/>
                    </a:lnT>
                    <a:lnB w="38100" cap="flat" cmpd="sng" algn="ctr">
                      <a:solidFill>
                        <a:schemeClr val="accent6"/>
                      </a:solidFill>
                      <a:prstDash val="solid"/>
                      <a:round/>
                      <a:headEnd type="none" w="med" len="med"/>
                      <a:tailEnd type="none" w="med" len="med"/>
                    </a:lnB>
                  </a:tcPr>
                </a:tc>
              </a:tr>
              <a:tr h="0">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1.046</a:t>
                      </a:r>
                      <a:endParaRPr lang="en-US" sz="1400"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4.8783</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w="38100" cap="flat" cmpd="sng" algn="ctr">
                      <a:solidFill>
                        <a:schemeClr val="accent6"/>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0.2144</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w="38100" cap="flat" cmpd="sng" algn="ctr">
                      <a:solidFill>
                        <a:schemeClr val="accent6"/>
                      </a:solidFill>
                      <a:prstDash val="solid"/>
                      <a:round/>
                      <a:headEnd type="none" w="med" len="med"/>
                      <a:tailEnd type="none" w="med" len="med"/>
                    </a:lnL>
                    <a:lnR w="38100" cap="flat" cmpd="sng" algn="ctr">
                      <a:solidFill>
                        <a:schemeClr val="accent6"/>
                      </a:solidFill>
                      <a:prstDash val="solid"/>
                      <a:round/>
                      <a:headEnd type="none" w="med" len="med"/>
                      <a:tailEnd type="none" w="med" len="med"/>
                    </a:lnR>
                    <a:lnT w="38100" cap="flat" cmpd="sng" algn="ctr">
                      <a:solidFill>
                        <a:schemeClr val="accent6"/>
                      </a:solidFill>
                      <a:prstDash val="solid"/>
                      <a:round/>
                      <a:headEnd type="none" w="med" len="med"/>
                      <a:tailEnd type="none" w="med" len="med"/>
                    </a:lnT>
                    <a:lnB w="38100" cap="flat" cmpd="sng" algn="ctr">
                      <a:solidFill>
                        <a:schemeClr val="accent6"/>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8273642"/>
              </p:ext>
            </p:extLst>
          </p:nvPr>
        </p:nvGraphicFramePr>
        <p:xfrm>
          <a:off x="833215" y="2743200"/>
          <a:ext cx="7396385" cy="1371600"/>
        </p:xfrm>
        <a:graphic>
          <a:graphicData uri="http://schemas.openxmlformats.org/presentationml/2006/ole">
            <mc:AlternateContent xmlns:mc="http://schemas.openxmlformats.org/markup-compatibility/2006">
              <mc:Choice xmlns:v="urn:schemas-microsoft-com:vml" Requires="v">
                <p:oleObj spid="_x0000_s14338" name="Worksheet" r:id="rId4" imgW="5495803" imgH="1019105" progId="Excel.Sheet.12">
                  <p:embed/>
                </p:oleObj>
              </mc:Choice>
              <mc:Fallback>
                <p:oleObj name="Worksheet" r:id="rId4" imgW="5495803" imgH="1019105" progId="Excel.Sheet.12">
                  <p:embed/>
                  <p:pic>
                    <p:nvPicPr>
                      <p:cNvPr id="0" name=""/>
                      <p:cNvPicPr/>
                      <p:nvPr/>
                    </p:nvPicPr>
                    <p:blipFill>
                      <a:blip r:embed="rId5"/>
                      <a:stretch>
                        <a:fillRect/>
                      </a:stretch>
                    </p:blipFill>
                    <p:spPr>
                      <a:xfrm>
                        <a:off x="833215" y="2743200"/>
                        <a:ext cx="7396385" cy="1371600"/>
                      </a:xfrm>
                      <a:prstGeom prst="rect">
                        <a:avLst/>
                      </a:prstGeom>
                    </p:spPr>
                  </p:pic>
                </p:oleObj>
              </mc:Fallback>
            </mc:AlternateContent>
          </a:graphicData>
        </a:graphic>
      </p:graphicFrame>
      <p:sp>
        <p:nvSpPr>
          <p:cNvPr id="7" name="Rectangle 6"/>
          <p:cNvSpPr/>
          <p:nvPr/>
        </p:nvSpPr>
        <p:spPr>
          <a:xfrm>
            <a:off x="1219200" y="5257800"/>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191000" y="5257800"/>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756400" y="5257800"/>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667000" y="3349823"/>
            <a:ext cx="762000" cy="307777"/>
          </a:xfrm>
          <a:prstGeom prst="rect">
            <a:avLst/>
          </a:prstGeom>
          <a:noFill/>
        </p:spPr>
        <p:txBody>
          <a:bodyPr wrap="square" rtlCol="0">
            <a:spAutoFit/>
          </a:bodyPr>
          <a:lstStyle/>
          <a:p>
            <a:r>
              <a:rPr lang="en-US" sz="1400" b="1" dirty="0" smtClean="0">
                <a:solidFill>
                  <a:srgbClr val="3B3C3F"/>
                </a:solidFill>
                <a:latin typeface="Calibri" panose="020F0502020204030204" pitchFamily="34" charset="0"/>
                <a:cs typeface="Times New Roman" panose="02020603050405020304" pitchFamily="18" charset="0"/>
              </a:rPr>
              <a:t>0.2144</a:t>
            </a:r>
            <a:endParaRPr lang="en-US" sz="1400" b="1" dirty="0">
              <a:solidFill>
                <a:srgbClr val="3B3C3F"/>
              </a:solidFill>
              <a:latin typeface="Calibri" panose="020F0502020204030204" pitchFamily="34" charset="0"/>
              <a:cs typeface="Times New Roman" panose="02020603050405020304" pitchFamily="18" charset="0"/>
            </a:endParaRPr>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4" name="Action Button: Forward or Next 13">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5" name="Action Button: Back or Previous 14">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08933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300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200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5000"/>
                            </p:stCondLst>
                            <p:childTnLst>
                              <p:par>
                                <p:cTn id="11" presetID="1" presetClass="exit" presetSubtype="0" fill="hold" grpId="0" nodeType="afterEffect">
                                  <p:stCondLst>
                                    <p:cond delay="2500"/>
                                  </p:stCondLst>
                                  <p:childTnLst>
                                    <p:set>
                                      <p:cBhvr>
                                        <p:cTn id="12" dur="1" fill="hold">
                                          <p:stCondLst>
                                            <p:cond delay="0"/>
                                          </p:stCondLst>
                                        </p:cTn>
                                        <p:tgtEl>
                                          <p:spTgt spid="7"/>
                                        </p:tgtEl>
                                        <p:attrNameLst>
                                          <p:attrName>style.visibility</p:attrName>
                                        </p:attrNameLst>
                                      </p:cBhvr>
                                      <p:to>
                                        <p:strVal val="hidden"/>
                                      </p:to>
                                    </p:set>
                                  </p:childTnLst>
                                </p:cTn>
                              </p:par>
                            </p:childTnLst>
                          </p:cTn>
                        </p:par>
                        <p:par>
                          <p:cTn id="13" fill="hold">
                            <p:stCondLst>
                              <p:cond delay="7500"/>
                            </p:stCondLst>
                            <p:childTnLst>
                              <p:par>
                                <p:cTn id="14" presetID="1" presetClass="exit" presetSubtype="0" fill="hold" grpId="0" nodeType="afterEffect">
                                  <p:stCondLst>
                                    <p:cond delay="1250"/>
                                  </p:stCondLst>
                                  <p:childTnLst>
                                    <p:set>
                                      <p:cBhvr>
                                        <p:cTn id="15" dur="1" fill="hold">
                                          <p:stCondLst>
                                            <p:cond delay="0"/>
                                          </p:stCondLst>
                                        </p:cTn>
                                        <p:tgtEl>
                                          <p:spTgt spid="8"/>
                                        </p:tgtEl>
                                        <p:attrNameLst>
                                          <p:attrName>style.visibility</p:attrName>
                                        </p:attrNameLst>
                                      </p:cBhvr>
                                      <p:to>
                                        <p:strVal val="hidden"/>
                                      </p:to>
                                    </p:set>
                                  </p:childTnLst>
                                </p:cTn>
                              </p:par>
                            </p:childTnLst>
                          </p:cTn>
                        </p:par>
                        <p:par>
                          <p:cTn id="16" fill="hold">
                            <p:stCondLst>
                              <p:cond delay="8750"/>
                            </p:stCondLst>
                            <p:childTnLst>
                              <p:par>
                                <p:cTn id="17" presetID="1" presetClass="exit" presetSubtype="0" fill="hold" grpId="0" nodeType="afterEffect">
                                  <p:stCondLst>
                                    <p:cond delay="125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10000"/>
                            </p:stCondLst>
                            <p:childTnLst>
                              <p:par>
                                <p:cTn id="20" presetID="1" presetClass="entr" presetSubtype="0" fill="hold" grpId="0" nodeType="afterEffect">
                                  <p:stCondLst>
                                    <p:cond delay="1250"/>
                                  </p:stCondLst>
                                  <p:childTnLst>
                                    <p:set>
                                      <p:cBhvr>
                                        <p:cTn id="21" dur="1" fill="hold">
                                          <p:stCondLst>
                                            <p:cond delay="0"/>
                                          </p:stCondLst>
                                        </p:cTn>
                                        <p:tgtEl>
                                          <p:spTgt spid="10"/>
                                        </p:tgtEl>
                                        <p:attrNameLst>
                                          <p:attrName>style.visibility</p:attrName>
                                        </p:attrNameLst>
                                      </p:cBhvr>
                                      <p:to>
                                        <p:strVal val="visible"/>
                                      </p:to>
                                    </p:set>
                                  </p:childTnLst>
                                </p:cTn>
                              </p:par>
                            </p:childTnLst>
                          </p:cTn>
                        </p:par>
                        <p:par>
                          <p:cTn id="22" fill="hold">
                            <p:stCondLst>
                              <p:cond delay="11250"/>
                            </p:stCondLst>
                            <p:childTnLst>
                              <p:par>
                                <p:cTn id="23" presetID="1" presetClass="entr" presetSubtype="0" fill="hold" grpId="0" nodeType="afterEffect">
                                  <p:stCondLst>
                                    <p:cond delay="1250"/>
                                  </p:stCondLst>
                                  <p:childTnLst>
                                    <p:set>
                                      <p:cBhvr>
                                        <p:cTn id="24" dur="1" fill="hold">
                                          <p:stCondLst>
                                            <p:cond delay="0"/>
                                          </p:stCondLst>
                                        </p:cTn>
                                        <p:tgtEl>
                                          <p:spTgt spid="15"/>
                                        </p:tgtEl>
                                        <p:attrNameLst>
                                          <p:attrName>style.visibility</p:attrName>
                                        </p:attrNameLst>
                                      </p:cBhvr>
                                      <p:to>
                                        <p:strVal val="visible"/>
                                      </p:to>
                                    </p:set>
                                  </p:childTnLst>
                                </p:cTn>
                              </p:par>
                            </p:childTnLst>
                          </p:cTn>
                        </p:par>
                        <p:par>
                          <p:cTn id="25" fill="hold">
                            <p:stCondLst>
                              <p:cond delay="12500"/>
                            </p:stCondLst>
                            <p:childTnLst>
                              <p:par>
                                <p:cTn id="26" presetID="1"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762000"/>
          </a:xfrm>
        </p:spPr>
        <p:txBody>
          <a:bodyPr/>
          <a:lstStyle/>
          <a:p>
            <a:r>
              <a:rPr lang="en-US" dirty="0"/>
              <a:t>Percentage of Payment</a:t>
            </a:r>
          </a:p>
        </p:txBody>
      </p:sp>
      <p:sp>
        <p:nvSpPr>
          <p:cNvPr id="3" name="Content Placeholder 2"/>
          <p:cNvSpPr>
            <a:spLocks noGrp="1"/>
          </p:cNvSpPr>
          <p:nvPr>
            <p:ph idx="1"/>
          </p:nvPr>
        </p:nvSpPr>
        <p:spPr>
          <a:xfrm>
            <a:off x="502138" y="1143000"/>
            <a:ext cx="8229600" cy="1371600"/>
          </a:xfrm>
        </p:spPr>
        <p:txBody>
          <a:bodyPr/>
          <a:lstStyle/>
          <a:p>
            <a:pPr marL="0" indent="0">
              <a:buNone/>
            </a:pPr>
            <a:r>
              <a:rPr lang="en-US" sz="2000" dirty="0" smtClean="0"/>
              <a:t>Click on the table below to calculate </a:t>
            </a:r>
            <a:r>
              <a:rPr lang="en-US" sz="2000" dirty="0"/>
              <a:t>the percentage of funds to be used for each type of benefit</a:t>
            </a:r>
            <a:r>
              <a:rPr lang="en-US" sz="2000" dirty="0" smtClean="0"/>
              <a:t>. Use the data you calculated in the previous table.</a:t>
            </a:r>
            <a:endParaRPr lang="en-US" sz="20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23</a:t>
            </a:fld>
            <a:endParaRPr lang="en-US" dirty="0"/>
          </a:p>
        </p:txBody>
      </p:sp>
      <p:sp>
        <p:nvSpPr>
          <p:cNvPr id="10"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1949994620"/>
              </p:ext>
            </p:extLst>
          </p:nvPr>
        </p:nvGraphicFramePr>
        <p:xfrm>
          <a:off x="609600" y="2154238"/>
          <a:ext cx="7848600" cy="3619500"/>
        </p:xfrm>
        <a:graphic>
          <a:graphicData uri="http://schemas.openxmlformats.org/presentationml/2006/ole">
            <mc:AlternateContent xmlns:mc="http://schemas.openxmlformats.org/markup-compatibility/2006">
              <mc:Choice xmlns:v="urn:schemas-microsoft-com:vml" Requires="v">
                <p:oleObj spid="_x0000_s15362" name="Worksheet" r:id="rId4" imgW="5953003" imgH="2743322" progId="Excel.Sheet.12">
                  <p:link updateAutomatic="1"/>
                </p:oleObj>
              </mc:Choice>
              <mc:Fallback>
                <p:oleObj name="Worksheet" r:id="rId4" imgW="5953003" imgH="2743322" progId="Excel.Sheet.12">
                  <p:link updateAutomatic="1"/>
                  <p:pic>
                    <p:nvPicPr>
                      <p:cNvPr id="0" name=""/>
                      <p:cNvPicPr/>
                      <p:nvPr/>
                    </p:nvPicPr>
                    <p:blipFill>
                      <a:blip r:embed="rId5"/>
                      <a:stretch>
                        <a:fillRect/>
                      </a:stretch>
                    </p:blipFill>
                    <p:spPr>
                      <a:xfrm>
                        <a:off x="609600" y="2154238"/>
                        <a:ext cx="7848600" cy="3619500"/>
                      </a:xfrm>
                      <a:prstGeom prst="rect">
                        <a:avLst/>
                      </a:prstGeom>
                    </p:spPr>
                  </p:pic>
                </p:oleObj>
              </mc:Fallback>
            </mc:AlternateContent>
          </a:graphicData>
        </a:graphic>
      </p:graphicFrame>
      <p:sp>
        <p:nvSpPr>
          <p:cNvPr id="9" name="Rounded Rectangular Callout 8"/>
          <p:cNvSpPr/>
          <p:nvPr/>
        </p:nvSpPr>
        <p:spPr>
          <a:xfrm>
            <a:off x="7337149" y="2209800"/>
            <a:ext cx="1463951" cy="866348"/>
          </a:xfrm>
          <a:prstGeom prst="wedgeRoundRectCallout">
            <a:avLst>
              <a:gd name="adj1" fmla="val -48687"/>
              <a:gd name="adj2" fmla="val 63191"/>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200" dirty="0" smtClean="0"/>
              <a:t>After filling out this table, print or save it for the next steps</a:t>
            </a:r>
            <a:endParaRPr lang="en-US" sz="1200" dirty="0"/>
          </a:p>
        </p:txBody>
      </p:sp>
      <p:grpSp>
        <p:nvGrpSpPr>
          <p:cNvPr id="11" name="Group 10"/>
          <p:cNvGrpSpPr/>
          <p:nvPr/>
        </p:nvGrpSpPr>
        <p:grpSpPr>
          <a:xfrm>
            <a:off x="6340338" y="4286240"/>
            <a:ext cx="1562100" cy="1581160"/>
            <a:chOff x="7130415" y="4346788"/>
            <a:chExt cx="1796415" cy="1616297"/>
          </a:xfrm>
        </p:grpSpPr>
        <p:sp>
          <p:nvSpPr>
            <p:cNvPr id="13" name="Rounded Rectangular Callout 12"/>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4"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2361"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90651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9"/>
                                        </p:tgtEl>
                                        <p:attrNameLst>
                                          <p:attrName>r</p:attrName>
                                        </p:attrNameLst>
                                      </p:cBhvr>
                                    </p:animRot>
                                    <p:animRot by="-240000">
                                      <p:cBhvr>
                                        <p:cTn id="9" dur="200" fill="hold">
                                          <p:stCondLst>
                                            <p:cond delay="200"/>
                                          </p:stCondLst>
                                        </p:cTn>
                                        <p:tgtEl>
                                          <p:spTgt spid="9"/>
                                        </p:tgtEl>
                                        <p:attrNameLst>
                                          <p:attrName>r</p:attrName>
                                        </p:attrNameLst>
                                      </p:cBhvr>
                                    </p:animRot>
                                    <p:animRot by="240000">
                                      <p:cBhvr>
                                        <p:cTn id="10" dur="200" fill="hold">
                                          <p:stCondLst>
                                            <p:cond delay="400"/>
                                          </p:stCondLst>
                                        </p:cTn>
                                        <p:tgtEl>
                                          <p:spTgt spid="9"/>
                                        </p:tgtEl>
                                        <p:attrNameLst>
                                          <p:attrName>r</p:attrName>
                                        </p:attrNameLst>
                                      </p:cBhvr>
                                    </p:animRot>
                                    <p:animRot by="-240000">
                                      <p:cBhvr>
                                        <p:cTn id="11" dur="200" fill="hold">
                                          <p:stCondLst>
                                            <p:cond delay="600"/>
                                          </p:stCondLst>
                                        </p:cTn>
                                        <p:tgtEl>
                                          <p:spTgt spid="9"/>
                                        </p:tgtEl>
                                        <p:attrNameLst>
                                          <p:attrName>r</p:attrName>
                                        </p:attrNameLst>
                                      </p:cBhvr>
                                    </p:animRot>
                                    <p:animRot by="120000">
                                      <p:cBhvr>
                                        <p:cTn id="12" dur="200" fill="hold">
                                          <p:stCondLst>
                                            <p:cond delay="800"/>
                                          </p:stCondLst>
                                        </p:cTn>
                                        <p:tgtEl>
                                          <p:spTgt spid="9"/>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12"/>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P spid="9"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1003816303"/>
              </p:ext>
            </p:extLst>
          </p:nvPr>
        </p:nvGraphicFramePr>
        <p:xfrm>
          <a:off x="130513" y="2876610"/>
          <a:ext cx="4212887" cy="1009590"/>
        </p:xfrm>
        <a:graphic>
          <a:graphicData uri="http://schemas.openxmlformats.org/presentationml/2006/ole">
            <mc:AlternateContent xmlns:mc="http://schemas.openxmlformats.org/markup-compatibility/2006">
              <mc:Choice xmlns:v="urn:schemas-microsoft-com:vml" Requires="v">
                <p:oleObj spid="_x0000_s16386" name="Worksheet" r:id="rId3" imgW="3409984" imgH="771642" progId="Excel.Sheet.12">
                  <p:embed/>
                </p:oleObj>
              </mc:Choice>
              <mc:Fallback>
                <p:oleObj name="Worksheet" r:id="rId3" imgW="3409984" imgH="771642" progId="Excel.Sheet.12">
                  <p:embed/>
                  <p:pic>
                    <p:nvPicPr>
                      <p:cNvPr id="0" name=""/>
                      <p:cNvPicPr>
                        <a:picLocks noChangeAspect="1" noChangeArrowheads="1"/>
                      </p:cNvPicPr>
                      <p:nvPr/>
                    </p:nvPicPr>
                    <p:blipFill>
                      <a:blip r:embed="rId4"/>
                      <a:srcRect/>
                      <a:stretch>
                        <a:fillRect/>
                      </a:stretch>
                    </p:blipFill>
                    <p:spPr bwMode="auto">
                      <a:xfrm>
                        <a:off x="130513" y="2876610"/>
                        <a:ext cx="4212887" cy="1009590"/>
                      </a:xfrm>
                      <a:prstGeom prst="rect">
                        <a:avLst/>
                      </a:prstGeom>
                      <a:noFill/>
                      <a:ln>
                        <a:noFill/>
                      </a:ln>
                    </p:spPr>
                  </p:pic>
                </p:oleObj>
              </mc:Fallback>
            </mc:AlternateContent>
          </a:graphicData>
        </a:graphic>
      </p:graphicFrame>
      <p:sp>
        <p:nvSpPr>
          <p:cNvPr id="2" name="Title 1"/>
          <p:cNvSpPr>
            <a:spLocks noGrp="1"/>
          </p:cNvSpPr>
          <p:nvPr>
            <p:ph type="title"/>
          </p:nvPr>
        </p:nvSpPr>
        <p:spPr>
          <a:xfrm>
            <a:off x="228600" y="76200"/>
            <a:ext cx="8229600" cy="762000"/>
          </a:xfrm>
        </p:spPr>
        <p:txBody>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t>24</a:t>
            </a:fld>
            <a:endParaRPr lang="en-US" dirty="0"/>
          </a:p>
        </p:txBody>
      </p:sp>
      <p:sp>
        <p:nvSpPr>
          <p:cNvPr id="8" name="Rectangle 7"/>
          <p:cNvSpPr/>
          <p:nvPr/>
        </p:nvSpPr>
        <p:spPr>
          <a:xfrm>
            <a:off x="457200" y="2190690"/>
            <a:ext cx="8153400" cy="400110"/>
          </a:xfrm>
          <a:prstGeom prst="rect">
            <a:avLst/>
          </a:prstGeom>
        </p:spPr>
        <p:txBody>
          <a:bodyPr wrap="square">
            <a:spAutoFit/>
          </a:bodyPr>
          <a:lstStyle/>
          <a:p>
            <a:pPr marL="342900" indent="-342900">
              <a:buFont typeface="Arial" panose="020B0604020202020204" pitchFamily="34" charset="0"/>
              <a:buChar char="•"/>
            </a:pPr>
            <a:r>
              <a:rPr lang="en-US" sz="2000" dirty="0" smtClean="0"/>
              <a:t>Information needed to calculate the final Benefit Matrix:</a:t>
            </a:r>
            <a:endParaRPr lang="en-US" sz="2000" b="1" dirty="0"/>
          </a:p>
        </p:txBody>
      </p:sp>
      <p:sp>
        <p:nvSpPr>
          <p:cNvPr id="15" name="Rectangle 14"/>
          <p:cNvSpPr/>
          <p:nvPr/>
        </p:nvSpPr>
        <p:spPr>
          <a:xfrm>
            <a:off x="2819400" y="3683000"/>
            <a:ext cx="685800" cy="2032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57200" y="1179493"/>
            <a:ext cx="8153400" cy="830997"/>
          </a:xfrm>
          <a:prstGeom prst="rect">
            <a:avLst/>
          </a:prstGeom>
        </p:spPr>
        <p:txBody>
          <a:bodyPr wrap="square">
            <a:spAutoFit/>
          </a:bodyPr>
          <a:lstStyle/>
          <a:p>
            <a:r>
              <a:rPr lang="en-US" sz="2400" dirty="0" smtClean="0"/>
              <a:t>Finally, determine the Matrix Points for each fuel type at each income level using your own data.</a:t>
            </a:r>
            <a:endParaRPr lang="en-US" sz="2400" dirty="0"/>
          </a:p>
        </p:txBody>
      </p:sp>
      <p:graphicFrame>
        <p:nvGraphicFramePr>
          <p:cNvPr id="7" name="Object 6"/>
          <p:cNvGraphicFramePr>
            <a:graphicFrameLocks noChangeAspect="1"/>
          </p:cNvGraphicFramePr>
          <p:nvPr>
            <p:extLst>
              <p:ext uri="{D42A27DB-BD31-4B8C-83A1-F6EECF244321}">
                <p14:modId xmlns:p14="http://schemas.microsoft.com/office/powerpoint/2010/main" val="1646795064"/>
              </p:ext>
            </p:extLst>
          </p:nvPr>
        </p:nvGraphicFramePr>
        <p:xfrm>
          <a:off x="4437207" y="2765073"/>
          <a:ext cx="4554393" cy="1123950"/>
        </p:xfrm>
        <a:graphic>
          <a:graphicData uri="http://schemas.openxmlformats.org/presentationml/2006/ole">
            <mc:AlternateContent xmlns:mc="http://schemas.openxmlformats.org/markup-compatibility/2006">
              <mc:Choice xmlns:v="urn:schemas-microsoft-com:vml" Requires="v">
                <p:oleObj spid="_x0000_s16387" name="Worksheet" r:id="rId5" imgW="4772066" imgH="1200244" progId="Excel.Sheet.12">
                  <p:embed/>
                </p:oleObj>
              </mc:Choice>
              <mc:Fallback>
                <p:oleObj name="Worksheet" r:id="rId5" imgW="4772066" imgH="1200244" progId="Excel.Sheet.12">
                  <p:embed/>
                  <p:pic>
                    <p:nvPicPr>
                      <p:cNvPr id="0" name=""/>
                      <p:cNvPicPr>
                        <a:picLocks noChangeAspect="1" noChangeArrowheads="1"/>
                      </p:cNvPicPr>
                      <p:nvPr/>
                    </p:nvPicPr>
                    <p:blipFill>
                      <a:blip r:embed="rId6"/>
                      <a:srcRect/>
                      <a:stretch>
                        <a:fillRect/>
                      </a:stretch>
                    </p:blipFill>
                    <p:spPr bwMode="auto">
                      <a:xfrm>
                        <a:off x="4437207" y="2765073"/>
                        <a:ext cx="4554393" cy="1123950"/>
                      </a:xfrm>
                      <a:prstGeom prst="rect">
                        <a:avLst/>
                      </a:prstGeom>
                      <a:noFill/>
                      <a:ln>
                        <a:noFill/>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018786926"/>
              </p:ext>
            </p:extLst>
          </p:nvPr>
        </p:nvGraphicFramePr>
        <p:xfrm>
          <a:off x="838200" y="4114800"/>
          <a:ext cx="7396161" cy="1371600"/>
        </p:xfrm>
        <a:graphic>
          <a:graphicData uri="http://schemas.openxmlformats.org/presentationml/2006/ole">
            <mc:AlternateContent xmlns:mc="http://schemas.openxmlformats.org/markup-compatibility/2006">
              <mc:Choice xmlns:v="urn:schemas-microsoft-com:vml" Requires="v">
                <p:oleObj spid="_x0000_s16388" name="Worksheet" r:id="rId7" imgW="5495803" imgH="1019105" progId="Excel.Sheet.12">
                  <p:embed/>
                </p:oleObj>
              </mc:Choice>
              <mc:Fallback>
                <p:oleObj name="Worksheet" r:id="rId7" imgW="5495803" imgH="1019105" progId="Excel.Sheet.12">
                  <p:embed/>
                  <p:pic>
                    <p:nvPicPr>
                      <p:cNvPr id="0" name=""/>
                      <p:cNvPicPr>
                        <a:picLocks noChangeAspect="1" noChangeArrowheads="1"/>
                      </p:cNvPicPr>
                      <p:nvPr/>
                    </p:nvPicPr>
                    <p:blipFill>
                      <a:blip r:embed="rId8"/>
                      <a:srcRect/>
                      <a:stretch>
                        <a:fillRect/>
                      </a:stretch>
                    </p:blipFill>
                    <p:spPr bwMode="auto">
                      <a:xfrm>
                        <a:off x="838200" y="4114800"/>
                        <a:ext cx="7396161" cy="1371600"/>
                      </a:xfrm>
                      <a:prstGeom prst="rect">
                        <a:avLst/>
                      </a:prstGeom>
                      <a:noFill/>
                      <a:ln>
                        <a:noFill/>
                      </a:ln>
                    </p:spPr>
                  </p:pic>
                </p:oleObj>
              </mc:Fallback>
            </mc:AlternateContent>
          </a:graphicData>
        </a:graphic>
      </p:graphicFrame>
      <p:sp>
        <p:nvSpPr>
          <p:cNvPr id="17" name="Rectangle 16"/>
          <p:cNvSpPr/>
          <p:nvPr/>
        </p:nvSpPr>
        <p:spPr>
          <a:xfrm>
            <a:off x="2362200" y="4741332"/>
            <a:ext cx="685800" cy="21166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ular Callout 15"/>
          <p:cNvSpPr/>
          <p:nvPr/>
        </p:nvSpPr>
        <p:spPr>
          <a:xfrm>
            <a:off x="3460044" y="4953000"/>
            <a:ext cx="1333500" cy="711199"/>
          </a:xfrm>
          <a:prstGeom prst="wedgeRectCallout">
            <a:avLst>
              <a:gd name="adj1" fmla="val -77296"/>
              <a:gd name="adj2" fmla="val -435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of Funds for </a:t>
            </a:r>
            <a:br>
              <a:rPr lang="en-US" sz="1200" dirty="0"/>
            </a:br>
            <a:r>
              <a:rPr lang="en-US" sz="1200" dirty="0"/>
              <a:t>0-50% FPL HH Using </a:t>
            </a:r>
            <a:r>
              <a:rPr lang="en-US" sz="1200" dirty="0" smtClean="0"/>
              <a:t>Fuel Oil</a:t>
            </a:r>
            <a:endParaRPr lang="en-US" sz="1200" dirty="0"/>
          </a:p>
        </p:txBody>
      </p:sp>
      <p:sp>
        <p:nvSpPr>
          <p:cNvPr id="19" name="Rectangle 18"/>
          <p:cNvSpPr/>
          <p:nvPr/>
        </p:nvSpPr>
        <p:spPr>
          <a:xfrm>
            <a:off x="5791200" y="3127023"/>
            <a:ext cx="3810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ular Callout 19"/>
          <p:cNvSpPr/>
          <p:nvPr/>
        </p:nvSpPr>
        <p:spPr>
          <a:xfrm>
            <a:off x="6553200" y="3327401"/>
            <a:ext cx="1333500" cy="711199"/>
          </a:xfrm>
          <a:prstGeom prst="wedgeRectCallout">
            <a:avLst>
              <a:gd name="adj1" fmla="val -78989"/>
              <a:gd name="adj2" fmla="val -435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Number of HH at</a:t>
            </a:r>
            <a:r>
              <a:rPr lang="en-US" sz="1200" dirty="0"/>
              <a:t> </a:t>
            </a:r>
            <a:r>
              <a:rPr lang="en-US" sz="1200" dirty="0" smtClean="0"/>
              <a:t>0-50% FPL Using Fuel Oil</a:t>
            </a:r>
            <a:endParaRPr lang="en-US" sz="1200" dirty="0"/>
          </a:p>
        </p:txBody>
      </p:sp>
      <p:sp>
        <p:nvSpPr>
          <p:cNvPr id="14" name="Rectangular Callout 13"/>
          <p:cNvSpPr/>
          <p:nvPr/>
        </p:nvSpPr>
        <p:spPr>
          <a:xfrm>
            <a:off x="3124200" y="2765073"/>
            <a:ext cx="1143000" cy="444500"/>
          </a:xfrm>
          <a:prstGeom prst="wedgeRectCallout">
            <a:avLst>
              <a:gd name="adj1" fmla="val -39938"/>
              <a:gd name="adj2" fmla="val 1212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Total Funds for Heating</a:t>
            </a:r>
          </a:p>
        </p:txBody>
      </p:sp>
      <p:sp>
        <p:nvSpPr>
          <p:cNvPr id="2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22" name="Action Button: Forward or Next 21">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Action Button: Back or Previous 22">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696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25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1250"/>
                            </p:stCondLst>
                            <p:childTnLst>
                              <p:par>
                                <p:cTn id="11" presetID="1" presetClass="entr" presetSubtype="0" fill="hold" nodeType="afterEffect">
                                  <p:stCondLst>
                                    <p:cond delay="1500"/>
                                  </p:stCondLst>
                                  <p:childTnLst>
                                    <p:set>
                                      <p:cBhvr>
                                        <p:cTn id="12" dur="1" fill="hold">
                                          <p:stCondLst>
                                            <p:cond delay="0"/>
                                          </p:stCondLst>
                                        </p:cTn>
                                        <p:tgtEl>
                                          <p:spTgt spid="7"/>
                                        </p:tgtEl>
                                        <p:attrNameLst>
                                          <p:attrName>style.visibility</p:attrName>
                                        </p:attrNameLst>
                                      </p:cBhvr>
                                      <p:to>
                                        <p:strVal val="visible"/>
                                      </p:to>
                                    </p:set>
                                  </p:childTnLst>
                                </p:cTn>
                              </p:par>
                            </p:childTnLst>
                          </p:cTn>
                        </p:par>
                        <p:par>
                          <p:cTn id="13" fill="hold">
                            <p:stCondLst>
                              <p:cond delay="2750"/>
                            </p:stCondLst>
                            <p:childTnLst>
                              <p:par>
                                <p:cTn id="14" presetID="1" presetClass="entr" presetSubtype="0" fill="hold" nodeType="afterEffect">
                                  <p:stCondLst>
                                    <p:cond delay="1250"/>
                                  </p:stCondLst>
                                  <p:childTnLst>
                                    <p:set>
                                      <p:cBhvr>
                                        <p:cTn id="15" dur="1" fill="hold">
                                          <p:stCondLst>
                                            <p:cond delay="0"/>
                                          </p:stCondLst>
                                        </p:cTn>
                                        <p:tgtEl>
                                          <p:spTgt spid="9"/>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grpId="0" nodeType="afterEffect">
                                  <p:stCondLst>
                                    <p:cond delay="1250"/>
                                  </p:stCondLst>
                                  <p:childTnLst>
                                    <p:set>
                                      <p:cBhvr>
                                        <p:cTn id="18" dur="1" fill="hold">
                                          <p:stCondLst>
                                            <p:cond delay="0"/>
                                          </p:stCondLst>
                                        </p:cTn>
                                        <p:tgtEl>
                                          <p:spTgt spid="15"/>
                                        </p:tgtEl>
                                        <p:attrNameLst>
                                          <p:attrName>style.visibility</p:attrName>
                                        </p:attrNameLst>
                                      </p:cBhvr>
                                      <p:to>
                                        <p:strVal val="visible"/>
                                      </p:to>
                                    </p:set>
                                  </p:childTnLst>
                                </p:cTn>
                              </p:par>
                            </p:childTnLst>
                          </p:cTn>
                        </p:par>
                        <p:par>
                          <p:cTn id="19" fill="hold">
                            <p:stCondLst>
                              <p:cond delay="5250"/>
                            </p:stCondLst>
                            <p:childTnLst>
                              <p:par>
                                <p:cTn id="20" presetID="1" presetClass="entr" presetSubtype="0" fill="hold" grpId="0" nodeType="afterEffect">
                                  <p:stCondLst>
                                    <p:cond delay="1250"/>
                                  </p:stCondLst>
                                  <p:childTnLst>
                                    <p:set>
                                      <p:cBhvr>
                                        <p:cTn id="21" dur="1" fill="hold">
                                          <p:stCondLst>
                                            <p:cond delay="0"/>
                                          </p:stCondLst>
                                        </p:cTn>
                                        <p:tgtEl>
                                          <p:spTgt spid="14"/>
                                        </p:tgtEl>
                                        <p:attrNameLst>
                                          <p:attrName>style.visibility</p:attrName>
                                        </p:attrNameLst>
                                      </p:cBhvr>
                                      <p:to>
                                        <p:strVal val="visible"/>
                                      </p:to>
                                    </p:set>
                                  </p:childTnLst>
                                </p:cTn>
                              </p:par>
                            </p:childTnLst>
                          </p:cTn>
                        </p:par>
                        <p:par>
                          <p:cTn id="22" fill="hold">
                            <p:stCondLst>
                              <p:cond delay="6500"/>
                            </p:stCondLst>
                            <p:childTnLst>
                              <p:par>
                                <p:cTn id="23" presetID="1" presetClass="entr" presetSubtype="0" fill="hold" grpId="0" nodeType="afterEffect">
                                  <p:stCondLst>
                                    <p:cond delay="1250"/>
                                  </p:stCondLst>
                                  <p:childTnLst>
                                    <p:set>
                                      <p:cBhvr>
                                        <p:cTn id="24" dur="1" fill="hold">
                                          <p:stCondLst>
                                            <p:cond delay="0"/>
                                          </p:stCondLst>
                                        </p:cTn>
                                        <p:tgtEl>
                                          <p:spTgt spid="17"/>
                                        </p:tgtEl>
                                        <p:attrNameLst>
                                          <p:attrName>style.visibility</p:attrName>
                                        </p:attrNameLst>
                                      </p:cBhvr>
                                      <p:to>
                                        <p:strVal val="visible"/>
                                      </p:to>
                                    </p:set>
                                  </p:childTnLst>
                                </p:cTn>
                              </p:par>
                            </p:childTnLst>
                          </p:cTn>
                        </p:par>
                        <p:par>
                          <p:cTn id="25" fill="hold">
                            <p:stCondLst>
                              <p:cond delay="7750"/>
                            </p:stCondLst>
                            <p:childTnLst>
                              <p:par>
                                <p:cTn id="26" presetID="1" presetClass="entr" presetSubtype="0" fill="hold" grpId="0" nodeType="afterEffect">
                                  <p:stCondLst>
                                    <p:cond delay="1250"/>
                                  </p:stCondLst>
                                  <p:childTnLst>
                                    <p:set>
                                      <p:cBhvr>
                                        <p:cTn id="27" dur="1" fill="hold">
                                          <p:stCondLst>
                                            <p:cond delay="0"/>
                                          </p:stCondLst>
                                        </p:cTn>
                                        <p:tgtEl>
                                          <p:spTgt spid="16"/>
                                        </p:tgtEl>
                                        <p:attrNameLst>
                                          <p:attrName>style.visibility</p:attrName>
                                        </p:attrNameLst>
                                      </p:cBhvr>
                                      <p:to>
                                        <p:strVal val="visible"/>
                                      </p:to>
                                    </p:set>
                                  </p:childTnLst>
                                </p:cTn>
                              </p:par>
                            </p:childTnLst>
                          </p:cTn>
                        </p:par>
                        <p:par>
                          <p:cTn id="28" fill="hold">
                            <p:stCondLst>
                              <p:cond delay="9000"/>
                            </p:stCondLst>
                            <p:childTnLst>
                              <p:par>
                                <p:cTn id="29" presetID="1" presetClass="entr" presetSubtype="0" fill="hold" grpId="0" nodeType="afterEffect">
                                  <p:stCondLst>
                                    <p:cond delay="1250"/>
                                  </p:stCondLst>
                                  <p:childTnLst>
                                    <p:set>
                                      <p:cBhvr>
                                        <p:cTn id="30" dur="1" fill="hold">
                                          <p:stCondLst>
                                            <p:cond delay="0"/>
                                          </p:stCondLst>
                                        </p:cTn>
                                        <p:tgtEl>
                                          <p:spTgt spid="19"/>
                                        </p:tgtEl>
                                        <p:attrNameLst>
                                          <p:attrName>style.visibility</p:attrName>
                                        </p:attrNameLst>
                                      </p:cBhvr>
                                      <p:to>
                                        <p:strVal val="visible"/>
                                      </p:to>
                                    </p:set>
                                  </p:childTnLst>
                                </p:cTn>
                              </p:par>
                            </p:childTnLst>
                          </p:cTn>
                        </p:par>
                        <p:par>
                          <p:cTn id="31" fill="hold">
                            <p:stCondLst>
                              <p:cond delay="10250"/>
                            </p:stCondLst>
                            <p:childTnLst>
                              <p:par>
                                <p:cTn id="32" presetID="1" presetClass="entr" presetSubtype="0" fill="hold" grpId="0" nodeType="afterEffect">
                                  <p:stCondLst>
                                    <p:cond delay="1250"/>
                                  </p:stCondLst>
                                  <p:childTnLst>
                                    <p:set>
                                      <p:cBhvr>
                                        <p:cTn id="33" dur="1" fill="hold">
                                          <p:stCondLst>
                                            <p:cond delay="0"/>
                                          </p:stCondLst>
                                        </p:cTn>
                                        <p:tgtEl>
                                          <p:spTgt spid="20"/>
                                        </p:tgtEl>
                                        <p:attrNameLst>
                                          <p:attrName>style.visibility</p:attrName>
                                        </p:attrNameLst>
                                      </p:cBhvr>
                                      <p:to>
                                        <p:strVal val="visible"/>
                                      </p:to>
                                    </p:set>
                                  </p:childTnLst>
                                </p:cTn>
                              </p:par>
                            </p:childTnLst>
                          </p:cTn>
                        </p:par>
                        <p:par>
                          <p:cTn id="34" fill="hold">
                            <p:stCondLst>
                              <p:cond delay="11500"/>
                            </p:stCondLst>
                            <p:childTnLst>
                              <p:par>
                                <p:cTn id="35" presetID="1" presetClass="entr" presetSubtype="0" fill="hold" grpId="0" nodeType="afterEffect">
                                  <p:stCondLst>
                                    <p:cond delay="1250"/>
                                  </p:stCondLst>
                                  <p:childTnLst>
                                    <p:set>
                                      <p:cBhvr>
                                        <p:cTn id="36" dur="1" fill="hold">
                                          <p:stCondLst>
                                            <p:cond delay="0"/>
                                          </p:stCondLst>
                                        </p:cTn>
                                        <p:tgtEl>
                                          <p:spTgt spid="23"/>
                                        </p:tgtEl>
                                        <p:attrNameLst>
                                          <p:attrName>style.visibility</p:attrName>
                                        </p:attrNameLst>
                                      </p:cBhvr>
                                      <p:to>
                                        <p:strVal val="visible"/>
                                      </p:to>
                                    </p:set>
                                  </p:childTnLst>
                                </p:cTn>
                              </p:par>
                            </p:childTnLst>
                          </p:cTn>
                        </p:par>
                        <p:par>
                          <p:cTn id="37" fill="hold">
                            <p:stCondLst>
                              <p:cond delay="12750"/>
                            </p:stCondLst>
                            <p:childTnLst>
                              <p:par>
                                <p:cTn id="38" presetID="1"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17" grpId="0" animBg="1"/>
      <p:bldP spid="16" grpId="0" animBg="1"/>
      <p:bldP spid="19" grpId="0" animBg="1"/>
      <p:bldP spid="20" grpId="0" animBg="1"/>
      <p:bldP spid="14" grpId="0" animBg="1"/>
      <p:bldP spid="22" grpId="0" animBg="1"/>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Calculate Benefits</a:t>
            </a:r>
            <a:endParaRPr lang="en-US" dirty="0"/>
          </a:p>
        </p:txBody>
      </p:sp>
      <p:sp>
        <p:nvSpPr>
          <p:cNvPr id="3" name="Content Placeholder 2"/>
          <p:cNvSpPr>
            <a:spLocks noGrp="1"/>
          </p:cNvSpPr>
          <p:nvPr>
            <p:ph idx="1"/>
          </p:nvPr>
        </p:nvSpPr>
        <p:spPr>
          <a:xfrm>
            <a:off x="317500" y="1295400"/>
            <a:ext cx="8826500" cy="1295400"/>
          </a:xfrm>
        </p:spPr>
        <p:txBody>
          <a:bodyPr/>
          <a:lstStyle/>
          <a:p>
            <a:pPr marL="0" indent="0">
              <a:buNone/>
            </a:pPr>
            <a:r>
              <a:rPr lang="en-US" sz="2400" dirty="0" smtClean="0"/>
              <a:t>Now that all of the values are accounted for, benefit levels for each option </a:t>
            </a:r>
            <a:r>
              <a:rPr lang="en-US" sz="2400" dirty="0"/>
              <a:t>in </a:t>
            </a:r>
            <a:r>
              <a:rPr lang="en-US" sz="2400" dirty="0" smtClean="0"/>
              <a:t>this example will be determined using the formula below. </a:t>
            </a: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404070065"/>
              </p:ext>
            </p:extLst>
          </p:nvPr>
        </p:nvGraphicFramePr>
        <p:xfrm>
          <a:off x="838199" y="4191000"/>
          <a:ext cx="7543801" cy="1663152"/>
        </p:xfrm>
        <a:graphic>
          <a:graphicData uri="http://schemas.openxmlformats.org/drawingml/2006/table">
            <a:tbl>
              <a:tblPr firstRow="1" firstCol="1" bandRow="1"/>
              <a:tblGrid>
                <a:gridCol w="1524358"/>
                <a:gridCol w="481335"/>
                <a:gridCol w="1525146"/>
                <a:gridCol w="481335"/>
                <a:gridCol w="1525146"/>
                <a:gridCol w="481335"/>
                <a:gridCol w="1525146"/>
              </a:tblGrid>
              <a:tr h="641783">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Funds for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0-50</a:t>
                      </a:r>
                      <a:r>
                        <a:rPr lang="en-US" sz="1400" dirty="0">
                          <a:solidFill>
                            <a:schemeClr val="tx2"/>
                          </a:solidFill>
                          <a:effectLst/>
                          <a:latin typeface="Calibri"/>
                          <a:ea typeface="Calibri"/>
                          <a:cs typeface="Times New Roman"/>
                        </a:rPr>
                        <a:t>% FPL </a:t>
                      </a:r>
                      <a:r>
                        <a:rPr lang="en-US" sz="1400" dirty="0" smtClean="0">
                          <a:solidFill>
                            <a:schemeClr val="tx2"/>
                          </a:solidFill>
                          <a:effectLst/>
                          <a:latin typeface="Calibri"/>
                          <a:ea typeface="Calibri"/>
                          <a:cs typeface="Times New Roman"/>
                        </a:rPr>
                        <a:t>HH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Fuel</a:t>
                      </a:r>
                      <a:r>
                        <a:rPr lang="en-US" sz="1400" baseline="0" dirty="0" smtClean="0">
                          <a:solidFill>
                            <a:schemeClr val="tx2"/>
                          </a:solidFill>
                          <a:effectLst/>
                          <a:latin typeface="Calibri"/>
                          <a:ea typeface="Calibri"/>
                          <a:cs typeface="Times New Roman"/>
                        </a:rPr>
                        <a:t>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Funds for </a:t>
                      </a:r>
                      <a:r>
                        <a:rPr lang="en-US" sz="1400" dirty="0" smtClean="0">
                          <a:solidFill>
                            <a:schemeClr val="tx2"/>
                          </a:solidFill>
                          <a:effectLst/>
                          <a:latin typeface="Calibri"/>
                          <a:ea typeface="Calibri"/>
                          <a:cs typeface="Times New Roman"/>
                        </a:rPr>
                        <a:t>Heating</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0-50% FPL HH using </a:t>
                      </a:r>
                      <a:r>
                        <a:rPr lang="en-US" sz="1400" dirty="0" smtClean="0">
                          <a:solidFill>
                            <a:schemeClr val="tx2"/>
                          </a:solidFill>
                          <a:effectLst/>
                          <a:latin typeface="Calibri"/>
                          <a:ea typeface="Calibri"/>
                          <a:cs typeface="Times New Roman"/>
                        </a:rPr>
                        <a:t>Fuel Oil </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Benefits Matrix for 0-50% FPL HH Using </a:t>
                      </a: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tcPr>
                </a:tc>
              </a:tr>
              <a:tr h="205382">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800" dirty="0">
                          <a:effectLst/>
                          <a:latin typeface="Calibri"/>
                          <a:ea typeface="Calibri"/>
                          <a:cs typeface="Times New Roman"/>
                        </a:rPr>
                        <a:t> </a:t>
                      </a:r>
                    </a:p>
                  </a:txBody>
                  <a:tcPr marL="68580" marR="68580" marT="0" marB="0" anchor="ctr">
                    <a:lnL>
                      <a:noFill/>
                    </a:lnL>
                    <a:lnR>
                      <a:noFill/>
                    </a:lnR>
                    <a:lnT>
                      <a:noFill/>
                    </a:lnT>
                    <a:lnB w="38100" cap="flat" cmpd="sng" algn="ctr">
                      <a:solidFill>
                        <a:srgbClr val="0070C0"/>
                      </a:solidFill>
                      <a:prstDash val="solid"/>
                      <a:round/>
                      <a:headEnd type="none" w="med" len="med"/>
                      <a:tailEnd type="none" w="med" len="med"/>
                    </a:lnB>
                  </a:tcPr>
                </a:tc>
              </a:tr>
              <a:tr h="641783">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.2144</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975,000</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w="38100" cap="flat" cmpd="sng" algn="ctr">
                      <a:solidFill>
                        <a:srgbClr val="0070C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1,991</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64844615"/>
              </p:ext>
            </p:extLst>
          </p:nvPr>
        </p:nvGraphicFramePr>
        <p:xfrm>
          <a:off x="685800" y="2514600"/>
          <a:ext cx="7785226" cy="1447800"/>
        </p:xfrm>
        <a:graphic>
          <a:graphicData uri="http://schemas.openxmlformats.org/presentationml/2006/ole">
            <mc:AlternateContent xmlns:mc="http://schemas.openxmlformats.org/markup-compatibility/2006">
              <mc:Choice xmlns:v="urn:schemas-microsoft-com:vml" Requires="v">
                <p:oleObj spid="_x0000_s17410" name="Worksheet" r:id="rId4" imgW="5781797" imgH="962074" progId="Excel.Sheet.12">
                  <p:embed/>
                </p:oleObj>
              </mc:Choice>
              <mc:Fallback>
                <p:oleObj name="Worksheet" r:id="rId4" imgW="5781797" imgH="962074" progId="Excel.Sheet.12">
                  <p:embed/>
                  <p:pic>
                    <p:nvPicPr>
                      <p:cNvPr id="0" name=""/>
                      <p:cNvPicPr/>
                      <p:nvPr/>
                    </p:nvPicPr>
                    <p:blipFill>
                      <a:blip r:embed="rId5"/>
                      <a:stretch>
                        <a:fillRect/>
                      </a:stretch>
                    </p:blipFill>
                    <p:spPr>
                      <a:xfrm>
                        <a:off x="685800" y="2514600"/>
                        <a:ext cx="7785226" cy="1447800"/>
                      </a:xfrm>
                      <a:prstGeom prst="rect">
                        <a:avLst/>
                      </a:prstGeom>
                    </p:spPr>
                  </p:pic>
                </p:oleObj>
              </mc:Fallback>
            </mc:AlternateContent>
          </a:graphicData>
        </a:graphic>
      </p:graphicFrame>
      <p:sp>
        <p:nvSpPr>
          <p:cNvPr id="7" name="Rectangle 6"/>
          <p:cNvSpPr/>
          <p:nvPr/>
        </p:nvSpPr>
        <p:spPr>
          <a:xfrm>
            <a:off x="990600" y="5352596"/>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48000" y="5343978"/>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029200" y="5334000"/>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162800" y="5361214"/>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362200" y="3070184"/>
            <a:ext cx="1268296" cy="375487"/>
          </a:xfrm>
          <a:prstGeom prst="rect">
            <a:avLst/>
          </a:prstGeom>
        </p:spPr>
        <p:txBody>
          <a:bodyPr wrap="none">
            <a:spAutoFit/>
          </a:bodyPr>
          <a:lstStyle/>
          <a:p>
            <a:pPr algn="ctr">
              <a:lnSpc>
                <a:spcPct val="115000"/>
              </a:lnSpc>
              <a:tabLst>
                <a:tab pos="4831080" algn="l"/>
              </a:tabLst>
            </a:pPr>
            <a:r>
              <a:rPr lang="en-US" sz="1600" dirty="0" smtClean="0">
                <a:latin typeface="Calibri"/>
                <a:ea typeface="Calibri"/>
                <a:cs typeface="Times New Roman"/>
              </a:rPr>
              <a:t>$           1,991</a:t>
            </a:r>
            <a:endParaRPr lang="en-US" sz="1600" dirty="0">
              <a:latin typeface="Calibri"/>
              <a:ea typeface="Calibri"/>
              <a:cs typeface="Times New Roman"/>
            </a:endParaRPr>
          </a:p>
        </p:txBody>
      </p:sp>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74028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25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nodeType="afterEffect">
                                  <p:stCondLst>
                                    <p:cond delay="125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2500"/>
                            </p:stCondLst>
                            <p:childTnLst>
                              <p:par>
                                <p:cTn id="11" presetID="1" presetClass="exit" presetSubtype="0" fill="hold" grpId="0" nodeType="afterEffect">
                                  <p:stCondLst>
                                    <p:cond delay="1250"/>
                                  </p:stCondLst>
                                  <p:childTnLst>
                                    <p:set>
                                      <p:cBhvr>
                                        <p:cTn id="12" dur="1" fill="hold">
                                          <p:stCondLst>
                                            <p:cond delay="0"/>
                                          </p:stCondLst>
                                        </p:cTn>
                                        <p:tgtEl>
                                          <p:spTgt spid="7"/>
                                        </p:tgtEl>
                                        <p:attrNameLst>
                                          <p:attrName>style.visibility</p:attrName>
                                        </p:attrNameLst>
                                      </p:cBhvr>
                                      <p:to>
                                        <p:strVal val="hidden"/>
                                      </p:to>
                                    </p:set>
                                  </p:childTnLst>
                                </p:cTn>
                              </p:par>
                            </p:childTnLst>
                          </p:cTn>
                        </p:par>
                        <p:par>
                          <p:cTn id="13" fill="hold">
                            <p:stCondLst>
                              <p:cond delay="3750"/>
                            </p:stCondLst>
                            <p:childTnLst>
                              <p:par>
                                <p:cTn id="14" presetID="1" presetClass="exit" presetSubtype="0" fill="hold" grpId="0" nodeType="afterEffect">
                                  <p:stCondLst>
                                    <p:cond delay="1250"/>
                                  </p:stCondLst>
                                  <p:childTnLst>
                                    <p:set>
                                      <p:cBhvr>
                                        <p:cTn id="15" dur="1" fill="hold">
                                          <p:stCondLst>
                                            <p:cond delay="0"/>
                                          </p:stCondLst>
                                        </p:cTn>
                                        <p:tgtEl>
                                          <p:spTgt spid="8"/>
                                        </p:tgtEl>
                                        <p:attrNameLst>
                                          <p:attrName>style.visibility</p:attrName>
                                        </p:attrNameLst>
                                      </p:cBhvr>
                                      <p:to>
                                        <p:strVal val="hidden"/>
                                      </p:to>
                                    </p:set>
                                  </p:childTnLst>
                                </p:cTn>
                              </p:par>
                            </p:childTnLst>
                          </p:cTn>
                        </p:par>
                        <p:par>
                          <p:cTn id="16" fill="hold">
                            <p:stCondLst>
                              <p:cond delay="5000"/>
                            </p:stCondLst>
                            <p:childTnLst>
                              <p:par>
                                <p:cTn id="17" presetID="1" presetClass="exit" presetSubtype="0" fill="hold" grpId="0" nodeType="afterEffect">
                                  <p:stCondLst>
                                    <p:cond delay="125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6250"/>
                            </p:stCondLst>
                            <p:childTnLst>
                              <p:par>
                                <p:cTn id="20" presetID="1" presetClass="exit" presetSubtype="0" fill="hold" grpId="0" nodeType="afterEffect">
                                  <p:stCondLst>
                                    <p:cond delay="1250"/>
                                  </p:stCondLst>
                                  <p:childTnLst>
                                    <p:set>
                                      <p:cBhvr>
                                        <p:cTn id="21" dur="1" fill="hold">
                                          <p:stCondLst>
                                            <p:cond delay="0"/>
                                          </p:stCondLst>
                                        </p:cTn>
                                        <p:tgtEl>
                                          <p:spTgt spid="10"/>
                                        </p:tgtEl>
                                        <p:attrNameLst>
                                          <p:attrName>style.visibility</p:attrName>
                                        </p:attrNameLst>
                                      </p:cBhvr>
                                      <p:to>
                                        <p:strVal val="hidden"/>
                                      </p:to>
                                    </p:set>
                                  </p:childTnLst>
                                </p:cTn>
                              </p:par>
                            </p:childTnLst>
                          </p:cTn>
                        </p:par>
                        <p:par>
                          <p:cTn id="22" fill="hold">
                            <p:stCondLst>
                              <p:cond delay="7500"/>
                            </p:stCondLst>
                            <p:childTnLst>
                              <p:par>
                                <p:cTn id="23" presetID="1" presetClass="entr" presetSubtype="0" fill="hold" nodeType="afterEffect">
                                  <p:stCondLst>
                                    <p:cond delay="125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childTnLst>
                          </p:cTn>
                        </p:par>
                        <p:par>
                          <p:cTn id="25" fill="hold">
                            <p:stCondLst>
                              <p:cond delay="8750"/>
                            </p:stCondLst>
                            <p:childTnLst>
                              <p:par>
                                <p:cTn id="26" presetID="1" presetClass="entr" presetSubtype="0" fill="hold" grpId="0" nodeType="afterEffect">
                                  <p:stCondLst>
                                    <p:cond delay="1250"/>
                                  </p:stCondLst>
                                  <p:childTnLst>
                                    <p:set>
                                      <p:cBhvr>
                                        <p:cTn id="27" dur="1" fill="hold">
                                          <p:stCondLst>
                                            <p:cond delay="0"/>
                                          </p:stCondLst>
                                        </p:cTn>
                                        <p:tgtEl>
                                          <p:spTgt spid="17"/>
                                        </p:tgtEl>
                                        <p:attrNameLst>
                                          <p:attrName>style.visibility</p:attrName>
                                        </p:attrNameLst>
                                      </p:cBhvr>
                                      <p:to>
                                        <p:strVal val="visible"/>
                                      </p:to>
                                    </p:set>
                                  </p:childTnLst>
                                </p:cTn>
                              </p:par>
                            </p:childTnLst>
                          </p:cTn>
                        </p:par>
                        <p:par>
                          <p:cTn id="28" fill="hold">
                            <p:stCondLst>
                              <p:cond delay="10000"/>
                            </p:stCondLst>
                            <p:childTnLst>
                              <p:par>
                                <p:cTn id="29" presetID="1"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6"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369D10-7EB0-41BB-A9FD-3C3BFD2F5E7A}" type="slidenum">
              <a:rPr lang="en-US" smtClean="0"/>
              <a:pPr/>
              <a:t>26</a:t>
            </a:fld>
            <a:endParaRPr lang="en-US" dirty="0"/>
          </a:p>
        </p:txBody>
      </p:sp>
      <p:sp>
        <p:nvSpPr>
          <p:cNvPr id="19" name="Title 1"/>
          <p:cNvSpPr>
            <a:spLocks noGrp="1"/>
          </p:cNvSpPr>
          <p:nvPr>
            <p:ph type="title"/>
          </p:nvPr>
        </p:nvSpPr>
        <p:spPr>
          <a:xfrm>
            <a:off x="228600" y="152400"/>
            <a:ext cx="8229600" cy="762000"/>
          </a:xfrm>
        </p:spPr>
        <p:txBody>
          <a:bodyPr/>
          <a:lstStyle/>
          <a:p>
            <a:r>
              <a:rPr lang="en-US" dirty="0" smtClean="0"/>
              <a:t>Calculate Benefits</a:t>
            </a:r>
            <a:endParaRPr lang="en-US" dirty="0"/>
          </a:p>
        </p:txBody>
      </p:sp>
      <p:sp>
        <p:nvSpPr>
          <p:cNvPr id="14" name="Content Placeholder 2"/>
          <p:cNvSpPr>
            <a:spLocks noGrp="1"/>
          </p:cNvSpPr>
          <p:nvPr>
            <p:ph idx="1"/>
          </p:nvPr>
        </p:nvSpPr>
        <p:spPr>
          <a:xfrm>
            <a:off x="457200" y="1371600"/>
            <a:ext cx="8229600" cy="1295400"/>
          </a:xfrm>
        </p:spPr>
        <p:txBody>
          <a:bodyPr/>
          <a:lstStyle/>
          <a:p>
            <a:pPr marL="0" indent="0">
              <a:buNone/>
            </a:pPr>
            <a:r>
              <a:rPr lang="en-US" sz="2400" dirty="0" smtClean="0"/>
              <a:t>Click on the table below to fill out your Benefits Matrix</a:t>
            </a:r>
            <a:endParaRPr lang="en-US" sz="2400" dirty="0"/>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2" name="Action Button: Back or Previous 21">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220045348"/>
              </p:ext>
            </p:extLst>
          </p:nvPr>
        </p:nvGraphicFramePr>
        <p:xfrm>
          <a:off x="506413" y="1981200"/>
          <a:ext cx="7981950" cy="3505200"/>
        </p:xfrm>
        <a:graphic>
          <a:graphicData uri="http://schemas.openxmlformats.org/presentationml/2006/ole">
            <mc:AlternateContent xmlns:mc="http://schemas.openxmlformats.org/markup-compatibility/2006">
              <mc:Choice xmlns:v="urn:schemas-microsoft-com:vml" Requires="v">
                <p:oleObj spid="_x0000_s18434" name="Worksheet" r:id="rId4" imgW="6115131" imgH="2685966" progId="Excel.Sheet.12">
                  <p:link updateAutomatic="1"/>
                </p:oleObj>
              </mc:Choice>
              <mc:Fallback>
                <p:oleObj name="Worksheet" r:id="rId4" imgW="6115131" imgH="2685966" progId="Excel.Sheet.12">
                  <p:link updateAutomatic="1"/>
                  <p:pic>
                    <p:nvPicPr>
                      <p:cNvPr id="0" name=""/>
                      <p:cNvPicPr/>
                      <p:nvPr/>
                    </p:nvPicPr>
                    <p:blipFill>
                      <a:blip r:embed="rId5"/>
                      <a:stretch>
                        <a:fillRect/>
                      </a:stretch>
                    </p:blipFill>
                    <p:spPr>
                      <a:xfrm>
                        <a:off x="506413" y="1981200"/>
                        <a:ext cx="7981950" cy="3505200"/>
                      </a:xfrm>
                      <a:prstGeom prst="rect">
                        <a:avLst/>
                      </a:prstGeom>
                    </p:spPr>
                  </p:pic>
                </p:oleObj>
              </mc:Fallback>
            </mc:AlternateContent>
          </a:graphicData>
        </a:graphic>
      </p:graphicFrame>
      <p:grpSp>
        <p:nvGrpSpPr>
          <p:cNvPr id="10" name="Group 9"/>
          <p:cNvGrpSpPr/>
          <p:nvPr/>
        </p:nvGrpSpPr>
        <p:grpSpPr>
          <a:xfrm>
            <a:off x="6610350" y="3600440"/>
            <a:ext cx="1562100" cy="1581160"/>
            <a:chOff x="7130415" y="4346788"/>
            <a:chExt cx="1796415" cy="1616297"/>
          </a:xfrm>
        </p:grpSpPr>
        <p:sp>
          <p:nvSpPr>
            <p:cNvPr id="12" name="Rounded Rectangular Callout 11"/>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3"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2361"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59027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verb" presetSubtype="0" fill="hold" nodeType="clickEffect">
                                  <p:stCondLst>
                                    <p:cond delay="0"/>
                                  </p:stCondLst>
                                  <p:childTnLst>
                                    <p:cmd type="verb" cmd="1">
                                      <p:cBhvr>
                                        <p:cTn id="6" dur="1" fill="hold"/>
                                        <p:tgtEl>
                                          <p:spTgt spid="5"/>
                                        </p:tgtEl>
                                      </p:cBhvr>
                                    </p:cmd>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 Benefits</a:t>
            </a:r>
            <a:endParaRPr lang="en-US" dirty="0"/>
          </a:p>
        </p:txBody>
      </p:sp>
      <p:sp>
        <p:nvSpPr>
          <p:cNvPr id="3" name="Content Placeholder 2"/>
          <p:cNvSpPr>
            <a:spLocks noGrp="1"/>
          </p:cNvSpPr>
          <p:nvPr>
            <p:ph idx="1"/>
          </p:nvPr>
        </p:nvSpPr>
        <p:spPr>
          <a:xfrm>
            <a:off x="317500" y="1295400"/>
            <a:ext cx="8483600" cy="1219200"/>
          </a:xfrm>
        </p:spPr>
        <p:txBody>
          <a:bodyPr>
            <a:normAutofit/>
          </a:bodyPr>
          <a:lstStyle/>
          <a:p>
            <a:pPr marL="0" indent="0">
              <a:buNone/>
            </a:pPr>
            <a:r>
              <a:rPr lang="en-US" sz="2000" dirty="0" smtClean="0"/>
              <a:t>This benefit matrix can easily be adapted to account for changes in funding that may arise. Simply change the amount of the total funds for heating in the formula and recalculate each cell. </a:t>
            </a:r>
            <a:endParaRPr lang="en-US" sz="20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25036893"/>
              </p:ext>
            </p:extLst>
          </p:nvPr>
        </p:nvGraphicFramePr>
        <p:xfrm>
          <a:off x="838199" y="4191000"/>
          <a:ext cx="7543801" cy="1703134"/>
        </p:xfrm>
        <a:graphic>
          <a:graphicData uri="http://schemas.openxmlformats.org/drawingml/2006/table">
            <a:tbl>
              <a:tblPr firstRow="1" firstCol="1" bandRow="1"/>
              <a:tblGrid>
                <a:gridCol w="1524358"/>
                <a:gridCol w="481335"/>
                <a:gridCol w="1525146"/>
                <a:gridCol w="481335"/>
                <a:gridCol w="1525146"/>
                <a:gridCol w="481335"/>
                <a:gridCol w="1525146"/>
              </a:tblGrid>
              <a:tr h="641783">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Funds for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0-50</a:t>
                      </a:r>
                      <a:r>
                        <a:rPr lang="en-US" sz="1400" dirty="0">
                          <a:solidFill>
                            <a:schemeClr val="tx2"/>
                          </a:solidFill>
                          <a:effectLst/>
                          <a:latin typeface="Calibri"/>
                          <a:ea typeface="Calibri"/>
                          <a:cs typeface="Times New Roman"/>
                        </a:rPr>
                        <a:t>% FPL </a:t>
                      </a:r>
                      <a:r>
                        <a:rPr lang="en-US" sz="1400" dirty="0" smtClean="0">
                          <a:solidFill>
                            <a:schemeClr val="tx2"/>
                          </a:solidFill>
                          <a:effectLst/>
                          <a:latin typeface="Calibri"/>
                          <a:ea typeface="Calibri"/>
                          <a:cs typeface="Times New Roman"/>
                        </a:rPr>
                        <a:t>HH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Fuel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Funds for </a:t>
                      </a:r>
                      <a:r>
                        <a:rPr lang="en-US" sz="1400" dirty="0" smtClean="0">
                          <a:solidFill>
                            <a:schemeClr val="tx2"/>
                          </a:solidFill>
                          <a:effectLst/>
                          <a:latin typeface="Calibri"/>
                          <a:ea typeface="Calibri"/>
                          <a:cs typeface="Times New Roman"/>
                        </a:rPr>
                        <a:t>Heating</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0-50% FPL HH using </a:t>
                      </a:r>
                      <a:r>
                        <a:rPr lang="en-US" sz="1400" dirty="0" smtClean="0">
                          <a:solidFill>
                            <a:schemeClr val="tx2"/>
                          </a:solidFill>
                          <a:effectLst/>
                          <a:latin typeface="Calibri"/>
                          <a:ea typeface="Calibri"/>
                          <a:cs typeface="Times New Roman"/>
                        </a:rPr>
                        <a:t>Fuel Oil </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Benefits Matrix for 0-50% FPL HH Using </a:t>
                      </a:r>
                      <a:r>
                        <a:rPr lang="en-US" sz="1400" dirty="0" smtClean="0">
                          <a:solidFill>
                            <a:schemeClr val="tx2"/>
                          </a:solidFill>
                          <a:effectLst/>
                          <a:latin typeface="Calibri"/>
                          <a:ea typeface="Calibri"/>
                          <a:cs typeface="Times New Roman"/>
                        </a:rPr>
                        <a:t>Fuel</a:t>
                      </a:r>
                      <a:r>
                        <a:rPr lang="en-US" sz="1400" baseline="0" dirty="0" smtClean="0">
                          <a:solidFill>
                            <a:schemeClr val="tx2"/>
                          </a:solidFill>
                          <a:effectLst/>
                          <a:latin typeface="Calibri"/>
                          <a:ea typeface="Calibri"/>
                          <a:cs typeface="Times New Roman"/>
                        </a:rPr>
                        <a:t> Oil</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tcPr>
                </a:tc>
              </a:tr>
              <a:tr h="205382">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w="38100" cap="flat" cmpd="sng" algn="ctr">
                      <a:solidFill>
                        <a:srgbClr val="0070C0"/>
                      </a:solidFill>
                      <a:prstDash val="solid"/>
                      <a:round/>
                      <a:headEnd type="none" w="med" len="med"/>
                      <a:tailEnd type="none" w="med" len="med"/>
                    </a:lnB>
                  </a:tcPr>
                </a:tc>
              </a:tr>
              <a:tr h="641783">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.2144</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975,000</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w="38100" cap="flat" cmpd="sng" algn="ctr">
                      <a:solidFill>
                        <a:srgbClr val="0070C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1,991</a:t>
                      </a: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475248520"/>
              </p:ext>
            </p:extLst>
          </p:nvPr>
        </p:nvGraphicFramePr>
        <p:xfrm>
          <a:off x="685800" y="2514600"/>
          <a:ext cx="7785226" cy="1447800"/>
        </p:xfrm>
        <a:graphic>
          <a:graphicData uri="http://schemas.openxmlformats.org/presentationml/2006/ole">
            <mc:AlternateContent xmlns:mc="http://schemas.openxmlformats.org/markup-compatibility/2006">
              <mc:Choice xmlns:v="urn:schemas-microsoft-com:vml" Requires="v">
                <p:oleObj spid="_x0000_s19458" name="Worksheet" r:id="rId4" imgW="5781759" imgH="962121" progId="Excel.Sheet.12">
                  <p:embed/>
                </p:oleObj>
              </mc:Choice>
              <mc:Fallback>
                <p:oleObj name="Worksheet" r:id="rId4" imgW="5781759" imgH="962121" progId="Excel.Sheet.12">
                  <p:embed/>
                  <p:pic>
                    <p:nvPicPr>
                      <p:cNvPr id="0" name=""/>
                      <p:cNvPicPr/>
                      <p:nvPr/>
                    </p:nvPicPr>
                    <p:blipFill>
                      <a:blip r:embed="rId5"/>
                      <a:stretch>
                        <a:fillRect/>
                      </a:stretch>
                    </p:blipFill>
                    <p:spPr>
                      <a:xfrm>
                        <a:off x="685800" y="2514600"/>
                        <a:ext cx="7785226" cy="1447800"/>
                      </a:xfrm>
                      <a:prstGeom prst="rect">
                        <a:avLst/>
                      </a:prstGeom>
                    </p:spPr>
                  </p:pic>
                </p:oleObj>
              </mc:Fallback>
            </mc:AlternateContent>
          </a:graphicData>
        </a:graphic>
      </p:graphicFrame>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Rectangle 10"/>
          <p:cNvSpPr/>
          <p:nvPr/>
        </p:nvSpPr>
        <p:spPr>
          <a:xfrm>
            <a:off x="3048000" y="4267200"/>
            <a:ext cx="1143000" cy="304800"/>
          </a:xfrm>
          <a:prstGeom prst="rect">
            <a:avLst/>
          </a:pr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85996" y="4495800"/>
            <a:ext cx="827204" cy="304800"/>
          </a:xfrm>
          <a:prstGeom prst="rect">
            <a:avLst/>
          </a:pr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1554252325"/>
              </p:ext>
            </p:extLst>
          </p:nvPr>
        </p:nvGraphicFramePr>
        <p:xfrm>
          <a:off x="685800" y="2514600"/>
          <a:ext cx="7785100" cy="1447800"/>
        </p:xfrm>
        <a:graphic>
          <a:graphicData uri="http://schemas.openxmlformats.org/presentationml/2006/ole">
            <mc:AlternateContent xmlns:mc="http://schemas.openxmlformats.org/markup-compatibility/2006">
              <mc:Choice xmlns:v="urn:schemas-microsoft-com:vml" Requires="v">
                <p:oleObj spid="_x0000_s19459" name="Worksheet" r:id="rId6" imgW="5781797" imgH="962074" progId="Excel.Sheet.12">
                  <p:embed/>
                </p:oleObj>
              </mc:Choice>
              <mc:Fallback>
                <p:oleObj name="Worksheet" r:id="rId6" imgW="5781797" imgH="962074" progId="Excel.Sheet.12">
                  <p:embed/>
                  <p:pic>
                    <p:nvPicPr>
                      <p:cNvPr id="0" name=""/>
                      <p:cNvPicPr>
                        <a:picLocks noChangeAspect="1" noChangeArrowheads="1"/>
                      </p:cNvPicPr>
                      <p:nvPr/>
                    </p:nvPicPr>
                    <p:blipFill>
                      <a:blip r:embed="rId7"/>
                      <a:srcRect/>
                      <a:stretch>
                        <a:fillRect/>
                      </a:stretch>
                    </p:blipFill>
                    <p:spPr bwMode="auto">
                      <a:xfrm>
                        <a:off x="685800" y="2514600"/>
                        <a:ext cx="7785100" cy="1447800"/>
                      </a:xfrm>
                      <a:prstGeom prst="rect">
                        <a:avLst/>
                      </a:prstGeom>
                      <a:solidFill>
                        <a:srgbClr val="F8F8F8"/>
                      </a:solidFill>
                      <a:ln>
                        <a:noFill/>
                      </a:ln>
                    </p:spPr>
                  </p:pic>
                </p:oleObj>
              </mc:Fallback>
            </mc:AlternateContent>
          </a:graphicData>
        </a:graphic>
      </p:graphicFrame>
      <p:sp>
        <p:nvSpPr>
          <p:cNvPr id="15" name="TextBox 14"/>
          <p:cNvSpPr txBox="1"/>
          <p:nvPr/>
        </p:nvSpPr>
        <p:spPr>
          <a:xfrm>
            <a:off x="3028098" y="5410200"/>
            <a:ext cx="1143000" cy="307777"/>
          </a:xfrm>
          <a:prstGeom prst="rect">
            <a:avLst/>
          </a:prstGeom>
          <a:solidFill>
            <a:schemeClr val="accent4">
              <a:lumMod val="40000"/>
              <a:lumOff val="60000"/>
            </a:schemeClr>
          </a:solidFill>
        </p:spPr>
        <p:txBody>
          <a:bodyPr wrap="square" rtlCol="0">
            <a:spAutoFit/>
          </a:bodyPr>
          <a:lstStyle/>
          <a:p>
            <a:pPr algn="ctr"/>
            <a:r>
              <a:rPr lang="en-US" sz="1400" b="1" dirty="0" smtClean="0">
                <a:latin typeface="Calibri" panose="020F0502020204030204" pitchFamily="34" charset="0"/>
              </a:rPr>
              <a:t>996,000</a:t>
            </a:r>
            <a:endParaRPr lang="en-US" sz="1400" b="1" dirty="0">
              <a:latin typeface="Calibri" panose="020F0502020204030204" pitchFamily="34" charset="0"/>
            </a:endParaRPr>
          </a:p>
        </p:txBody>
      </p:sp>
      <p:sp>
        <p:nvSpPr>
          <p:cNvPr id="19" name="TextBox 18"/>
          <p:cNvSpPr txBox="1"/>
          <p:nvPr/>
        </p:nvSpPr>
        <p:spPr>
          <a:xfrm>
            <a:off x="7086600" y="5410200"/>
            <a:ext cx="1143000" cy="307777"/>
          </a:xfrm>
          <a:prstGeom prst="rect">
            <a:avLst/>
          </a:prstGeom>
          <a:solidFill>
            <a:schemeClr val="accent4">
              <a:lumMod val="40000"/>
              <a:lumOff val="60000"/>
            </a:schemeClr>
          </a:solidFill>
        </p:spPr>
        <p:txBody>
          <a:bodyPr wrap="square" rtlCol="0">
            <a:spAutoFit/>
          </a:bodyPr>
          <a:lstStyle/>
          <a:p>
            <a:pPr algn="ctr"/>
            <a:r>
              <a:rPr lang="en-US" sz="1400" b="1" dirty="0" smtClean="0">
                <a:latin typeface="Calibri" panose="020F0502020204030204" pitchFamily="34" charset="0"/>
              </a:rPr>
              <a:t>2,034</a:t>
            </a:r>
            <a:endParaRPr lang="en-US" sz="1400" b="1" dirty="0">
              <a:latin typeface="Calibri" panose="020F0502020204030204" pitchFamily="34" charset="0"/>
            </a:endParaRPr>
          </a:p>
        </p:txBody>
      </p:sp>
    </p:spTree>
    <p:extLst>
      <p:ext uri="{BB962C8B-B14F-4D97-AF65-F5344CB8AC3E}">
        <p14:creationId xmlns:p14="http://schemas.microsoft.com/office/powerpoint/2010/main" val="2455539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6000"/>
                            </p:stCondLst>
                            <p:childTnLst>
                              <p:par>
                                <p:cTn id="13" presetID="1" presetClass="entr" presetSubtype="0" fill="hold" grpId="0" nodeType="afterEffect">
                                  <p:stCondLst>
                                    <p:cond delay="500"/>
                                  </p:stCondLst>
                                  <p:childTnLst>
                                    <p:set>
                                      <p:cBhvr>
                                        <p:cTn id="14" dur="1" fill="hold">
                                          <p:stCondLst>
                                            <p:cond delay="0"/>
                                          </p:stCondLst>
                                        </p:cTn>
                                        <p:tgtEl>
                                          <p:spTgt spid="15"/>
                                        </p:tgtEl>
                                        <p:attrNameLst>
                                          <p:attrName>style.visibility</p:attrName>
                                        </p:attrNameLst>
                                      </p:cBhvr>
                                      <p:to>
                                        <p:strVal val="visible"/>
                                      </p:to>
                                    </p:set>
                                  </p:childTnLst>
                                </p:cTn>
                              </p:par>
                            </p:childTnLst>
                          </p:cTn>
                        </p:par>
                        <p:par>
                          <p:cTn id="15" fill="hold">
                            <p:stCondLst>
                              <p:cond delay="6500"/>
                            </p:stCondLst>
                            <p:childTnLst>
                              <p:par>
                                <p:cTn id="16" presetID="1" presetClass="entr" presetSubtype="0" fill="hold" grpId="0" nodeType="afterEffect">
                                  <p:stCondLst>
                                    <p:cond delay="1500"/>
                                  </p:stCondLst>
                                  <p:childTnLst>
                                    <p:set>
                                      <p:cBhvr>
                                        <p:cTn id="17" dur="1" fill="hold">
                                          <p:stCondLst>
                                            <p:cond delay="0"/>
                                          </p:stCondLst>
                                        </p:cTn>
                                        <p:tgtEl>
                                          <p:spTgt spid="19"/>
                                        </p:tgtEl>
                                        <p:attrNameLst>
                                          <p:attrName>style.visibility</p:attrName>
                                        </p:attrNameLst>
                                      </p:cBhvr>
                                      <p:to>
                                        <p:strVal val="visible"/>
                                      </p:to>
                                    </p:set>
                                  </p:childTnLst>
                                </p:cTn>
                              </p:par>
                            </p:childTnLst>
                          </p:cTn>
                        </p:par>
                        <p:par>
                          <p:cTn id="18" fill="hold">
                            <p:stCondLst>
                              <p:cond delay="8000"/>
                            </p:stCondLst>
                            <p:childTnLst>
                              <p:par>
                                <p:cTn id="19" presetID="1" presetClass="entr" presetSubtype="0" fill="hold" nodeType="afterEffect">
                                  <p:stCondLst>
                                    <p:cond delay="750"/>
                                  </p:stCondLst>
                                  <p:childTnLst>
                                    <p:set>
                                      <p:cBhvr>
                                        <p:cTn id="20" dur="1" fill="hold">
                                          <p:stCondLst>
                                            <p:cond delay="0"/>
                                          </p:stCondLst>
                                        </p:cTn>
                                        <p:tgtEl>
                                          <p:spTgt spid="14"/>
                                        </p:tgtEl>
                                        <p:attrNameLst>
                                          <p:attrName>style.visibility</p:attrName>
                                        </p:attrNameLst>
                                      </p:cBhvr>
                                      <p:to>
                                        <p:strVal val="visible"/>
                                      </p:to>
                                    </p:set>
                                  </p:childTnLst>
                                </p:cTn>
                              </p:par>
                            </p:childTnLst>
                          </p:cTn>
                        </p:par>
                        <p:par>
                          <p:cTn id="21" fill="hold">
                            <p:stCondLst>
                              <p:cond delay="8750"/>
                            </p:stCondLst>
                            <p:childTnLst>
                              <p:par>
                                <p:cTn id="22" presetID="1"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par>
                          <p:cTn id="24" fill="hold">
                            <p:stCondLst>
                              <p:cond delay="8750"/>
                            </p:stCondLst>
                            <p:childTnLst>
                              <p:par>
                                <p:cTn id="25" presetID="1"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1" grpId="0" animBg="1"/>
      <p:bldP spid="18" grpId="0" animBg="1"/>
      <p:bldP spid="15" grpId="0" animBg="1"/>
      <p:bldP spid="1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 Benefits</a:t>
            </a:r>
            <a:endParaRPr lang="en-US" dirty="0"/>
          </a:p>
        </p:txBody>
      </p:sp>
      <p:sp>
        <p:nvSpPr>
          <p:cNvPr id="3" name="Content Placeholder 2"/>
          <p:cNvSpPr>
            <a:spLocks noGrp="1"/>
          </p:cNvSpPr>
          <p:nvPr>
            <p:ph idx="1"/>
          </p:nvPr>
        </p:nvSpPr>
        <p:spPr>
          <a:xfrm>
            <a:off x="317500" y="1295400"/>
            <a:ext cx="8483600" cy="990600"/>
          </a:xfrm>
        </p:spPr>
        <p:txBody>
          <a:bodyPr>
            <a:noAutofit/>
          </a:bodyPr>
          <a:lstStyle/>
          <a:p>
            <a:pPr marL="0" indent="0">
              <a:buNone/>
            </a:pPr>
            <a:r>
              <a:rPr lang="en-US" sz="2000" dirty="0" smtClean="0"/>
              <a:t>The benefit amount increases and decreases according to the total funds set aside for heating and can be adjusted as needed.</a:t>
            </a:r>
            <a:endParaRPr lang="en-US" sz="20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28</a:t>
            </a:fld>
            <a:endParaRPr lang="en-US" dirty="0"/>
          </a:p>
        </p:txBody>
      </p:sp>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253136425"/>
              </p:ext>
            </p:extLst>
          </p:nvPr>
        </p:nvGraphicFramePr>
        <p:xfrm>
          <a:off x="762000" y="4800600"/>
          <a:ext cx="7467600" cy="1295400"/>
        </p:xfrm>
        <a:graphic>
          <a:graphicData uri="http://schemas.openxmlformats.org/presentationml/2006/ole">
            <mc:AlternateContent xmlns:mc="http://schemas.openxmlformats.org/markup-compatibility/2006">
              <mc:Choice xmlns:v="urn:schemas-microsoft-com:vml" Requires="v">
                <p:oleObj spid="_x0000_s20482" name="Worksheet" r:id="rId4" imgW="5781797" imgH="962074" progId="Excel.Sheet.12">
                  <p:embed/>
                </p:oleObj>
              </mc:Choice>
              <mc:Fallback>
                <p:oleObj name="Worksheet" r:id="rId4" imgW="5781797" imgH="962074" progId="Excel.Sheet.12">
                  <p:embed/>
                  <p:pic>
                    <p:nvPicPr>
                      <p:cNvPr id="0" name=""/>
                      <p:cNvPicPr>
                        <a:picLocks noChangeAspect="1" noChangeArrowheads="1"/>
                      </p:cNvPicPr>
                      <p:nvPr/>
                    </p:nvPicPr>
                    <p:blipFill>
                      <a:blip r:embed="rId5"/>
                      <a:srcRect/>
                      <a:stretch>
                        <a:fillRect/>
                      </a:stretch>
                    </p:blipFill>
                    <p:spPr bwMode="auto">
                      <a:xfrm>
                        <a:off x="762000" y="4800600"/>
                        <a:ext cx="7467600" cy="1295400"/>
                      </a:xfrm>
                      <a:prstGeom prst="rect">
                        <a:avLst/>
                      </a:prstGeom>
                      <a:solidFill>
                        <a:srgbClr val="F8F8F8"/>
                      </a:solid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279715486"/>
              </p:ext>
            </p:extLst>
          </p:nvPr>
        </p:nvGraphicFramePr>
        <p:xfrm>
          <a:off x="762000" y="2057400"/>
          <a:ext cx="7467600" cy="1295400"/>
        </p:xfrm>
        <a:graphic>
          <a:graphicData uri="http://schemas.openxmlformats.org/presentationml/2006/ole">
            <mc:AlternateContent xmlns:mc="http://schemas.openxmlformats.org/markup-compatibility/2006">
              <mc:Choice xmlns:v="urn:schemas-microsoft-com:vml" Requires="v">
                <p:oleObj spid="_x0000_s20483" name="Worksheet" r:id="rId6" imgW="5781797" imgH="962074" progId="Excel.Sheet.12">
                  <p:embed/>
                </p:oleObj>
              </mc:Choice>
              <mc:Fallback>
                <p:oleObj name="Worksheet" r:id="rId6" imgW="5781797" imgH="962074" progId="Excel.Sheet.12">
                  <p:embed/>
                  <p:pic>
                    <p:nvPicPr>
                      <p:cNvPr id="0" name=""/>
                      <p:cNvPicPr>
                        <a:picLocks noChangeAspect="1" noChangeArrowheads="1"/>
                      </p:cNvPicPr>
                      <p:nvPr/>
                    </p:nvPicPr>
                    <p:blipFill>
                      <a:blip r:embed="rId7"/>
                      <a:srcRect/>
                      <a:stretch>
                        <a:fillRect/>
                      </a:stretch>
                    </p:blipFill>
                    <p:spPr bwMode="auto">
                      <a:xfrm>
                        <a:off x="762000" y="2057400"/>
                        <a:ext cx="7467600" cy="1295400"/>
                      </a:xfrm>
                      <a:prstGeom prst="rect">
                        <a:avLst/>
                      </a:prstGeom>
                      <a:solidFill>
                        <a:srgbClr val="F8F8F8"/>
                      </a:solid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731499935"/>
              </p:ext>
            </p:extLst>
          </p:nvPr>
        </p:nvGraphicFramePr>
        <p:xfrm>
          <a:off x="762000" y="3429000"/>
          <a:ext cx="7467600" cy="1295400"/>
        </p:xfrm>
        <a:graphic>
          <a:graphicData uri="http://schemas.openxmlformats.org/presentationml/2006/ole">
            <mc:AlternateContent xmlns:mc="http://schemas.openxmlformats.org/markup-compatibility/2006">
              <mc:Choice xmlns:v="urn:schemas-microsoft-com:vml" Requires="v">
                <p:oleObj spid="_x0000_s20484" name="Worksheet" r:id="rId8" imgW="5781797" imgH="962074" progId="Excel.Sheet.12">
                  <p:embed/>
                </p:oleObj>
              </mc:Choice>
              <mc:Fallback>
                <p:oleObj name="Worksheet" r:id="rId8" imgW="5781797" imgH="962074" progId="Excel.Sheet.12">
                  <p:embed/>
                  <p:pic>
                    <p:nvPicPr>
                      <p:cNvPr id="0" name=""/>
                      <p:cNvPicPr>
                        <a:picLocks noChangeAspect="1" noChangeArrowheads="1"/>
                      </p:cNvPicPr>
                      <p:nvPr/>
                    </p:nvPicPr>
                    <p:blipFill>
                      <a:blip r:embed="rId9"/>
                      <a:srcRect/>
                      <a:stretch>
                        <a:fillRect/>
                      </a:stretch>
                    </p:blipFill>
                    <p:spPr bwMode="auto">
                      <a:xfrm>
                        <a:off x="762000" y="3429000"/>
                        <a:ext cx="7467600" cy="1295400"/>
                      </a:xfrm>
                      <a:prstGeom prst="rect">
                        <a:avLst/>
                      </a:prstGeom>
                      <a:noFill/>
                      <a:ln>
                        <a:noFill/>
                      </a:ln>
                    </p:spPr>
                  </p:pic>
                </p:oleObj>
              </mc:Fallback>
            </mc:AlternateContent>
          </a:graphicData>
        </a:graphic>
      </p:graphicFrame>
      <p:sp>
        <p:nvSpPr>
          <p:cNvPr id="20" name="TextBox 19"/>
          <p:cNvSpPr txBox="1"/>
          <p:nvPr/>
        </p:nvSpPr>
        <p:spPr>
          <a:xfrm>
            <a:off x="7239000" y="2362200"/>
            <a:ext cx="1143000"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1400" b="1" dirty="0">
                <a:latin typeface="Calibri" panose="020F0502020204030204" pitchFamily="34" charset="0"/>
              </a:rPr>
              <a:t>Heating funds at </a:t>
            </a:r>
            <a:r>
              <a:rPr lang="en-US" sz="1400" b="1" dirty="0" smtClean="0">
                <a:latin typeface="Calibri" panose="020F0502020204030204" pitchFamily="34" charset="0"/>
              </a:rPr>
              <a:t>$924,000</a:t>
            </a:r>
            <a:endParaRPr lang="en-US" sz="1400" b="1" dirty="0">
              <a:latin typeface="Calibri" panose="020F0502020204030204" pitchFamily="34" charset="0"/>
            </a:endParaRPr>
          </a:p>
        </p:txBody>
      </p:sp>
      <p:sp>
        <p:nvSpPr>
          <p:cNvPr id="21" name="TextBox 20"/>
          <p:cNvSpPr txBox="1"/>
          <p:nvPr/>
        </p:nvSpPr>
        <p:spPr>
          <a:xfrm>
            <a:off x="7239000" y="5128736"/>
            <a:ext cx="1143000"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1400" b="1" dirty="0" smtClean="0">
                <a:latin typeface="Calibri" panose="020F0502020204030204" pitchFamily="34" charset="0"/>
              </a:rPr>
              <a:t>Heating funds at</a:t>
            </a:r>
            <a:br>
              <a:rPr lang="en-US" sz="1400" b="1" dirty="0" smtClean="0">
                <a:latin typeface="Calibri" panose="020F0502020204030204" pitchFamily="34" charset="0"/>
              </a:rPr>
            </a:br>
            <a:r>
              <a:rPr lang="en-US" sz="1400" b="1" dirty="0" smtClean="0">
                <a:latin typeface="Calibri" panose="020F0502020204030204" pitchFamily="34" charset="0"/>
              </a:rPr>
              <a:t>$996,000</a:t>
            </a:r>
            <a:endParaRPr lang="en-US" sz="1400" b="1" dirty="0">
              <a:latin typeface="Calibri" panose="020F0502020204030204" pitchFamily="34" charset="0"/>
            </a:endParaRPr>
          </a:p>
        </p:txBody>
      </p:sp>
      <p:sp>
        <p:nvSpPr>
          <p:cNvPr id="22" name="TextBox 21"/>
          <p:cNvSpPr txBox="1"/>
          <p:nvPr/>
        </p:nvSpPr>
        <p:spPr>
          <a:xfrm>
            <a:off x="7239000" y="3745468"/>
            <a:ext cx="1143000"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1400" b="1" dirty="0" smtClean="0">
                <a:latin typeface="Calibri" panose="020F0502020204030204" pitchFamily="34" charset="0"/>
              </a:rPr>
              <a:t>Original Estimate of</a:t>
            </a:r>
            <a:br>
              <a:rPr lang="en-US" sz="1400" b="1" dirty="0" smtClean="0">
                <a:latin typeface="Calibri" panose="020F0502020204030204" pitchFamily="34" charset="0"/>
              </a:rPr>
            </a:br>
            <a:r>
              <a:rPr lang="en-US" sz="1400" b="1" dirty="0" smtClean="0">
                <a:latin typeface="Calibri" panose="020F0502020204030204" pitchFamily="34" charset="0"/>
              </a:rPr>
              <a:t>$975,000</a:t>
            </a:r>
            <a:endParaRPr lang="en-US" sz="1400" b="1" dirty="0">
              <a:latin typeface="Calibri" panose="020F0502020204030204" pitchFamily="34" charset="0"/>
            </a:endParaRPr>
          </a:p>
        </p:txBody>
      </p:sp>
    </p:spTree>
    <p:extLst>
      <p:ext uri="{BB962C8B-B14F-4D97-AF65-F5344CB8AC3E}">
        <p14:creationId xmlns:p14="http://schemas.microsoft.com/office/powerpoint/2010/main" val="1259332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601980" y="1219200"/>
            <a:ext cx="8229600" cy="1752600"/>
          </a:xfrm>
        </p:spPr>
        <p:txBody>
          <a:bodyPr/>
          <a:lstStyle/>
          <a:p>
            <a:pPr marL="0" indent="0">
              <a:buNone/>
            </a:pPr>
            <a:r>
              <a:rPr lang="en-US" sz="2200" dirty="0" smtClean="0">
                <a:solidFill>
                  <a:schemeClr val="tx2">
                    <a:lumMod val="50000"/>
                  </a:schemeClr>
                </a:solidFill>
              </a:rPr>
              <a:t>Now you have completed a Benefits Matrix using a point system where the highest </a:t>
            </a:r>
            <a:r>
              <a:rPr lang="en-US" sz="2200" dirty="0">
                <a:solidFill>
                  <a:schemeClr val="tx2">
                    <a:lumMod val="50000"/>
                  </a:schemeClr>
                </a:solidFill>
              </a:rPr>
              <a:t>benefits go to the households with the lowest incomes using the highest-priced fuel</a:t>
            </a:r>
            <a:r>
              <a:rPr lang="en-US" sz="2200" dirty="0" smtClean="0">
                <a:solidFill>
                  <a:schemeClr val="tx2">
                    <a:lumMod val="50000"/>
                  </a:schemeClr>
                </a:solidFill>
              </a:rPr>
              <a:t>. You can always make adjustments to the benefit matrix, add other factors, or account for special situations. For example:</a:t>
            </a:r>
            <a:endParaRPr lang="en-US" sz="2200" dirty="0">
              <a:solidFill>
                <a:schemeClr val="tx2">
                  <a:lumMod val="50000"/>
                </a:schemeClr>
              </a:solidFill>
            </a:endParaRPr>
          </a:p>
        </p:txBody>
      </p:sp>
      <p:sp>
        <p:nvSpPr>
          <p:cNvPr id="4" name="Slide Number Placeholder 3"/>
          <p:cNvSpPr>
            <a:spLocks noGrp="1"/>
          </p:cNvSpPr>
          <p:nvPr>
            <p:ph type="sldNum" sz="quarter" idx="12"/>
          </p:nvPr>
        </p:nvSpPr>
        <p:spPr/>
        <p:txBody>
          <a:bodyPr/>
          <a:lstStyle/>
          <a:p>
            <a:fld id="{B9369D10-7EB0-41BB-A9FD-3C3BFD2F5E7A}" type="slidenum">
              <a:rPr lang="en-US" smtClean="0"/>
              <a:pPr/>
              <a:t>29</a:t>
            </a:fld>
            <a:endParaRPr lang="en-US" dirty="0"/>
          </a:p>
        </p:txBody>
      </p:sp>
      <p:sp>
        <p:nvSpPr>
          <p:cNvPr id="6"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9" name="Action Button: Forward or Next 8">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Action Button: Back or Previous 9">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Rectangle 10"/>
          <p:cNvSpPr/>
          <p:nvPr/>
        </p:nvSpPr>
        <p:spPr>
          <a:xfrm>
            <a:off x="497840" y="3402211"/>
            <a:ext cx="8102600" cy="2769989"/>
          </a:xfrm>
          <a:prstGeom prst="rect">
            <a:avLst/>
          </a:prstGeom>
        </p:spPr>
        <p:txBody>
          <a:bodyPr wrap="square">
            <a:spAutoFit/>
          </a:bodyPr>
          <a:lstStyle/>
          <a:p>
            <a:pPr marL="800100" lvl="1" indent="-342900">
              <a:buFont typeface="Arial" panose="020B0604020202020204" pitchFamily="34" charset="0"/>
              <a:buChar char="•"/>
            </a:pPr>
            <a:r>
              <a:rPr lang="en-US" sz="2000" dirty="0" smtClean="0">
                <a:solidFill>
                  <a:srgbClr val="002060"/>
                </a:solidFill>
              </a:rPr>
              <a:t>An additional amount may be added to a benefit for a household with one or more vulnerable members</a:t>
            </a:r>
            <a:br>
              <a:rPr lang="en-US" sz="2000" dirty="0" smtClean="0">
                <a:solidFill>
                  <a:srgbClr val="002060"/>
                </a:solidFill>
              </a:rPr>
            </a:br>
            <a:endParaRPr lang="en-US" sz="2000" dirty="0" smtClean="0">
              <a:solidFill>
                <a:srgbClr val="002060"/>
              </a:solidFill>
            </a:endParaRPr>
          </a:p>
          <a:p>
            <a:pPr marL="800100" lvl="1" indent="-342900">
              <a:buFont typeface="Arial" panose="020B0604020202020204" pitchFamily="34" charset="0"/>
              <a:buChar char="•"/>
            </a:pPr>
            <a:r>
              <a:rPr lang="en-US" sz="2000" dirty="0">
                <a:solidFill>
                  <a:srgbClr val="002060"/>
                </a:solidFill>
              </a:rPr>
              <a:t>Subsidized </a:t>
            </a:r>
            <a:r>
              <a:rPr lang="en-US" sz="2000" dirty="0" smtClean="0">
                <a:solidFill>
                  <a:srgbClr val="002060"/>
                </a:solidFill>
              </a:rPr>
              <a:t>households </a:t>
            </a:r>
            <a:r>
              <a:rPr lang="en-US" sz="2000" dirty="0">
                <a:solidFill>
                  <a:srgbClr val="002060"/>
                </a:solidFill>
              </a:rPr>
              <a:t>may receive a lower or flat </a:t>
            </a:r>
            <a:r>
              <a:rPr lang="en-US" sz="2000" dirty="0" smtClean="0">
                <a:solidFill>
                  <a:srgbClr val="002060"/>
                </a:solidFill>
              </a:rPr>
              <a:t>benefit</a:t>
            </a:r>
            <a:br>
              <a:rPr lang="en-US" sz="2000" dirty="0" smtClean="0">
                <a:solidFill>
                  <a:srgbClr val="002060"/>
                </a:solidFill>
              </a:rPr>
            </a:br>
            <a:endParaRPr lang="en-US" sz="2000" dirty="0" smtClean="0">
              <a:solidFill>
                <a:srgbClr val="002060"/>
              </a:solidFill>
            </a:endParaRPr>
          </a:p>
          <a:p>
            <a:pPr marL="800100" lvl="1" indent="-342900">
              <a:buFont typeface="Arial" panose="020B0604020202020204" pitchFamily="34" charset="0"/>
              <a:buChar char="•"/>
            </a:pPr>
            <a:r>
              <a:rPr lang="en-US" sz="2000" dirty="0" smtClean="0">
                <a:solidFill>
                  <a:srgbClr val="002060"/>
                </a:solidFill>
              </a:rPr>
              <a:t>Households in a colder part of the state may receive a higher benefit </a:t>
            </a:r>
            <a:endParaRPr lang="en-US" sz="2000" dirty="0">
              <a:solidFill>
                <a:srgbClr val="002060"/>
              </a:solidFill>
            </a:endParaRPr>
          </a:p>
          <a:p>
            <a:pPr marL="342900" indent="-342900">
              <a:buFont typeface="Arial" panose="020B0604020202020204" pitchFamily="34" charset="0"/>
              <a:buChar char="•"/>
            </a:pPr>
            <a:endParaRPr lang="en-US" sz="1600" dirty="0" smtClean="0">
              <a:solidFill>
                <a:srgbClr val="002060"/>
              </a:solidFill>
            </a:endParaRPr>
          </a:p>
          <a:p>
            <a:pPr marL="342900" indent="-342900">
              <a:buFont typeface="Arial" panose="020B0604020202020204" pitchFamily="34" charset="0"/>
              <a:buChar char="•"/>
            </a:pPr>
            <a:endParaRPr lang="en-US" dirty="0">
              <a:solidFill>
                <a:srgbClr val="002060"/>
              </a:solidFill>
            </a:endParaRPr>
          </a:p>
        </p:txBody>
      </p:sp>
    </p:spTree>
    <p:extLst>
      <p:ext uri="{BB962C8B-B14F-4D97-AF65-F5344CB8AC3E}">
        <p14:creationId xmlns:p14="http://schemas.microsoft.com/office/powerpoint/2010/main" val="301755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400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400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Benefit Matrix</a:t>
            </a:r>
            <a:endParaRPr lang="en-US" dirty="0"/>
          </a:p>
        </p:txBody>
      </p:sp>
      <p:sp>
        <p:nvSpPr>
          <p:cNvPr id="3" name="Content Placeholder 2"/>
          <p:cNvSpPr>
            <a:spLocks noGrp="1"/>
          </p:cNvSpPr>
          <p:nvPr>
            <p:ph idx="1"/>
          </p:nvPr>
        </p:nvSpPr>
        <p:spPr>
          <a:xfrm>
            <a:off x="457200" y="1066800"/>
            <a:ext cx="8229600" cy="4876800"/>
          </a:xfrm>
        </p:spPr>
        <p:txBody>
          <a:bodyPr/>
          <a:lstStyle/>
          <a:p>
            <a:pPr marL="0" indent="0">
              <a:buNone/>
            </a:pPr>
            <a:r>
              <a:rPr lang="en-US" dirty="0"/>
              <a:t>This </a:t>
            </a:r>
            <a:r>
              <a:rPr lang="en-US" dirty="0" smtClean="0"/>
              <a:t>guide will:</a:t>
            </a:r>
          </a:p>
          <a:p>
            <a:r>
              <a:rPr lang="en-US" sz="2400" dirty="0" smtClean="0"/>
              <a:t>Review the requirements in statute that relate to the distribution of LIHEAP funds</a:t>
            </a:r>
            <a:br>
              <a:rPr lang="en-US" sz="2400" dirty="0" smtClean="0"/>
            </a:br>
            <a:endParaRPr lang="en-US" sz="2400" dirty="0" smtClean="0"/>
          </a:p>
          <a:p>
            <a:r>
              <a:rPr lang="en-US" sz="2400" dirty="0" smtClean="0"/>
              <a:t>Introduce </a:t>
            </a:r>
            <a:r>
              <a:rPr lang="en-US" sz="2400" dirty="0"/>
              <a:t>the </a:t>
            </a:r>
            <a:r>
              <a:rPr lang="en-US" sz="2400" dirty="0" smtClean="0"/>
              <a:t>variables </a:t>
            </a:r>
            <a:r>
              <a:rPr lang="en-US" sz="2400" dirty="0"/>
              <a:t>that are required to create a benefit matrix </a:t>
            </a:r>
            <a:r>
              <a:rPr lang="en-US" sz="2400" dirty="0" smtClean="0"/>
              <a:t>(household poverty level, household size, </a:t>
            </a:r>
            <a:r>
              <a:rPr lang="en-US" sz="2400" dirty="0"/>
              <a:t>and energy </a:t>
            </a:r>
            <a:r>
              <a:rPr lang="en-US" sz="2400" dirty="0" smtClean="0"/>
              <a:t>cost)</a:t>
            </a:r>
            <a:br>
              <a:rPr lang="en-US" sz="2400" dirty="0" smtClean="0"/>
            </a:br>
            <a:endParaRPr lang="en-US" sz="2400" dirty="0" smtClean="0"/>
          </a:p>
          <a:p>
            <a:r>
              <a:rPr lang="en-US" sz="2400" dirty="0" smtClean="0"/>
              <a:t>Provide </a:t>
            </a:r>
            <a:r>
              <a:rPr lang="en-US" sz="2400" dirty="0"/>
              <a:t>a basic overview of how to create a LIHEAP benefit </a:t>
            </a:r>
            <a:r>
              <a:rPr lang="en-US" sz="2400" dirty="0" smtClean="0"/>
              <a:t>matrix using a point system</a:t>
            </a:r>
            <a:endParaRPr lang="en-US" sz="2400" dirty="0"/>
          </a:p>
          <a:p>
            <a:endParaRPr lang="en-US" sz="1600" dirty="0"/>
          </a:p>
        </p:txBody>
      </p:sp>
      <p:sp>
        <p:nvSpPr>
          <p:cNvPr id="4" name="Slide Number Placeholder 3"/>
          <p:cNvSpPr>
            <a:spLocks noGrp="1"/>
          </p:cNvSpPr>
          <p:nvPr>
            <p:ph type="sldNum" sz="quarter" idx="12"/>
          </p:nvPr>
        </p:nvSpPr>
        <p:spPr/>
        <p:txBody>
          <a:bodyPr/>
          <a:lstStyle/>
          <a:p>
            <a:fld id="{B9369D10-7EB0-41BB-A9FD-3C3BFD2F5E7A}" type="slidenum">
              <a:rPr lang="en-US" smtClean="0"/>
              <a:t>3</a:t>
            </a:fld>
            <a:endParaRPr lang="en-US" dirty="0"/>
          </a:p>
        </p:txBody>
      </p:sp>
      <p:sp>
        <p:nvSpPr>
          <p:cNvPr id="7"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Action Button: Forward or Next 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Action Button: Back or Previous 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38431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25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grpId="0" nodeType="afterEffect">
                                  <p:stCondLst>
                                    <p:cond delay="1250"/>
                                  </p:stCondLst>
                                  <p:childTnLst>
                                    <p:set>
                                      <p:cBhvr>
                                        <p:cTn id="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533400" y="1371600"/>
            <a:ext cx="8229600" cy="4343400"/>
          </a:xfrm>
        </p:spPr>
        <p:txBody>
          <a:bodyPr/>
          <a:lstStyle/>
          <a:p>
            <a:pPr marL="0" indent="0">
              <a:buNone/>
            </a:pPr>
            <a:r>
              <a:rPr lang="en-US" sz="1050" dirty="0" smtClean="0"/>
              <a:t> </a:t>
            </a:r>
          </a:p>
          <a:p>
            <a:r>
              <a:rPr lang="en-US" sz="2000" dirty="0" smtClean="0"/>
              <a:t>Grantees may make their benefit matrices as simple or complex as needed to serve their constituents and follow the regulations in federal statute</a:t>
            </a:r>
          </a:p>
          <a:p>
            <a:pPr marL="0" indent="0">
              <a:buNone/>
            </a:pPr>
            <a:endParaRPr lang="en-US" sz="1000" dirty="0"/>
          </a:p>
          <a:p>
            <a:r>
              <a:rPr lang="en-US" sz="2000" dirty="0" smtClean="0"/>
              <a:t>A weighted </a:t>
            </a:r>
            <a:r>
              <a:rPr lang="en-US" sz="2000" dirty="0"/>
              <a:t>points model allows incorporation of numerous variables and allows you to rate the importance of the </a:t>
            </a:r>
            <a:r>
              <a:rPr lang="en-US" sz="2000" dirty="0" smtClean="0"/>
              <a:t>variables</a:t>
            </a:r>
          </a:p>
          <a:p>
            <a:pPr marL="0" indent="0">
              <a:buNone/>
            </a:pPr>
            <a:endParaRPr lang="en-US" sz="1000" dirty="0" smtClean="0"/>
          </a:p>
          <a:p>
            <a:r>
              <a:rPr lang="en-US" sz="2000" dirty="0" smtClean="0"/>
              <a:t>A matrix developed for heating benefits can easily be adjusted for other program components such </a:t>
            </a:r>
            <a:r>
              <a:rPr lang="en-US" sz="2000" smtClean="0"/>
              <a:t>as cooling </a:t>
            </a:r>
            <a:r>
              <a:rPr lang="en-US" sz="2000" dirty="0"/>
              <a:t>and crisis assistance</a:t>
            </a:r>
          </a:p>
        </p:txBody>
      </p:sp>
      <p:sp>
        <p:nvSpPr>
          <p:cNvPr id="4" name="Slide Number Placeholder 3"/>
          <p:cNvSpPr>
            <a:spLocks noGrp="1"/>
          </p:cNvSpPr>
          <p:nvPr>
            <p:ph type="sldNum" sz="quarter" idx="12"/>
          </p:nvPr>
        </p:nvSpPr>
        <p:spPr/>
        <p:txBody>
          <a:bodyPr/>
          <a:lstStyle/>
          <a:p>
            <a:fld id="{B9369D10-7EB0-41BB-A9FD-3C3BFD2F5E7A}" type="slidenum">
              <a:rPr lang="en-US" smtClean="0"/>
              <a:t>30</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Action Button: Forward or Next 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Action Button: Back or Previous 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7965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2000"/>
                                  </p:stCondLst>
                                  <p:childTnLst>
                                    <p:set>
                                      <p:cBhvr>
                                        <p:cTn id="9" dur="1" fill="hold">
                                          <p:stCondLst>
                                            <p:cond delay="0"/>
                                          </p:stCondLst>
                                        </p:cTn>
                                        <p:tgtEl>
                                          <p:spTgt spid="3">
                                            <p:txEl>
                                              <p:pRg st="3" end="3"/>
                                            </p:txEl>
                                          </p:spTgt>
                                        </p:tgtEl>
                                        <p:attrNameLst>
                                          <p:attrName>style.visibility</p:attrName>
                                        </p:attrNameLst>
                                      </p:cBhvr>
                                      <p:to>
                                        <p:strVal val="visible"/>
                                      </p:to>
                                    </p:set>
                                  </p:childTnLst>
                                </p:cTn>
                              </p:par>
                            </p:childTnLst>
                          </p:cTn>
                        </p:par>
                        <p:par>
                          <p:cTn id="10" fill="hold">
                            <p:stCondLst>
                              <p:cond delay="2500"/>
                            </p:stCondLst>
                            <p:childTnLst>
                              <p:par>
                                <p:cTn id="11" presetID="1" presetClass="entr" presetSubtype="0" fill="hold" nodeType="afterEffect">
                                  <p:stCondLst>
                                    <p:cond delay="200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grpId="0" nodeType="afterEffect">
                                  <p:stCondLst>
                                    <p:cond delay="125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125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a:xfrm>
            <a:off x="457200" y="1447800"/>
            <a:ext cx="8229600" cy="2743200"/>
          </a:xfrm>
        </p:spPr>
        <p:txBody>
          <a:bodyPr>
            <a:normAutofit/>
          </a:bodyPr>
          <a:lstStyle/>
          <a:p>
            <a:r>
              <a:rPr lang="en-US" sz="2400" dirty="0" smtClean="0"/>
              <a:t>LIHEAP Tribal Manual, Section </a:t>
            </a:r>
            <a:r>
              <a:rPr lang="en-US" sz="2400" dirty="0"/>
              <a:t>D</a:t>
            </a:r>
            <a:br>
              <a:rPr lang="en-US" sz="2400" dirty="0"/>
            </a:br>
            <a:r>
              <a:rPr lang="en-US" sz="1800" dirty="0" smtClean="0">
                <a:hlinkClick r:id="rId3"/>
              </a:rPr>
              <a:t>https://liheapch.acf.hhs.gov/tribal-manual</a:t>
            </a:r>
            <a:r>
              <a:rPr lang="en-US" sz="1800" dirty="0" smtClean="0"/>
              <a:t/>
            </a:r>
            <a:br>
              <a:rPr lang="en-US" sz="1800" dirty="0" smtClean="0"/>
            </a:br>
            <a:endParaRPr lang="en-US" sz="1800" dirty="0" smtClean="0"/>
          </a:p>
          <a:p>
            <a:r>
              <a:rPr lang="en-US" sz="2400" dirty="0" smtClean="0"/>
              <a:t>Creating A LIHEAP </a:t>
            </a:r>
            <a:r>
              <a:rPr lang="en-US" sz="2400" dirty="0"/>
              <a:t>Benefit Matrix</a:t>
            </a:r>
            <a:br>
              <a:rPr lang="en-US" sz="2400" dirty="0"/>
            </a:br>
            <a:r>
              <a:rPr lang="en-US" sz="1800" dirty="0" smtClean="0">
                <a:hlinkClick r:id="rId4"/>
              </a:rPr>
              <a:t>https://liheapch.acf.hhs.gov/docs/benefit_matrix/</a:t>
            </a:r>
            <a:r>
              <a:rPr lang="en-US" sz="1800" dirty="0" smtClean="0"/>
              <a:t> </a:t>
            </a:r>
            <a:br>
              <a:rPr lang="en-US" sz="1800" dirty="0" smtClean="0"/>
            </a:br>
            <a:endParaRPr lang="en-US" sz="1800" dirty="0" smtClean="0"/>
          </a:p>
          <a:p>
            <a:r>
              <a:rPr lang="en-US" sz="2400" dirty="0" smtClean="0"/>
              <a:t>Examples of Benefit </a:t>
            </a:r>
            <a:r>
              <a:rPr lang="en-US" sz="2400" dirty="0"/>
              <a:t>Matrices</a:t>
            </a:r>
            <a:br>
              <a:rPr lang="en-US" sz="2400" dirty="0"/>
            </a:br>
            <a:r>
              <a:rPr lang="en-US" sz="1800" dirty="0" smtClean="0">
                <a:hlinkClick r:id="rId5"/>
              </a:rPr>
              <a:t>https://liheapch.acf.hhs.gov/delivery/benefits.htm</a:t>
            </a:r>
            <a:r>
              <a:rPr lang="en-US" sz="1800" dirty="0" smtClean="0"/>
              <a:t> </a:t>
            </a:r>
          </a:p>
        </p:txBody>
      </p:sp>
      <p:sp>
        <p:nvSpPr>
          <p:cNvPr id="4" name="Slide Number Placeholder 3"/>
          <p:cNvSpPr>
            <a:spLocks noGrp="1"/>
          </p:cNvSpPr>
          <p:nvPr>
            <p:ph type="sldNum" sz="quarter" idx="12"/>
          </p:nvPr>
        </p:nvSpPr>
        <p:spPr/>
        <p:txBody>
          <a:bodyPr/>
          <a:lstStyle/>
          <a:p>
            <a:fld id="{B9369D10-7EB0-41BB-A9FD-3C3BFD2F5E7A}" type="slidenum">
              <a:rPr lang="en-US" smtClean="0"/>
              <a:pPr/>
              <a:t>31</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6" name="TextBox 5"/>
          <p:cNvSpPr txBox="1"/>
          <p:nvPr/>
        </p:nvSpPr>
        <p:spPr>
          <a:xfrm>
            <a:off x="609600" y="4419600"/>
            <a:ext cx="7848600" cy="1447800"/>
          </a:xfrm>
          <a:prstGeom prst="rect">
            <a:avLst/>
          </a:prstGeom>
          <a:ln/>
        </p:spPr>
        <p:style>
          <a:lnRef idx="2">
            <a:schemeClr val="dk1"/>
          </a:lnRef>
          <a:fillRef idx="1">
            <a:schemeClr val="lt1"/>
          </a:fillRef>
          <a:effectRef idx="0">
            <a:schemeClr val="dk1"/>
          </a:effectRef>
          <a:fontRef idx="minor">
            <a:schemeClr val="dk1"/>
          </a:fontRef>
        </p:style>
        <p:txBody>
          <a:bodyPr wrap="square" lIns="182880" tIns="182880" rIns="182880" bIns="182880" rtlCol="0" anchor="ctr">
            <a:noAutofit/>
          </a:bodyPr>
          <a:lstStyle/>
          <a:p>
            <a:r>
              <a:rPr lang="en-US" sz="1400" dirty="0"/>
              <a:t>This Issue Brief has been prepared by the LIHEAP Clearinghouse under contract with the U.S. Department of Health and Human Services, Division of Energy Assistance. The content of this publication does not necessarily reflect the views or policies of the Department of Health and Human Services, nor does mention of trade names, commercial products, organizations or program activities imply endorsement by the U.S. Government or compliance with HHS regulations.</a:t>
            </a:r>
          </a:p>
        </p:txBody>
      </p:sp>
    </p:spTree>
    <p:extLst>
      <p:ext uri="{BB962C8B-B14F-4D97-AF65-F5344CB8AC3E}">
        <p14:creationId xmlns:p14="http://schemas.microsoft.com/office/powerpoint/2010/main" val="2099678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
        <p:nvSpPr>
          <p:cNvPr id="3" name="Content Placeholder 2"/>
          <p:cNvSpPr>
            <a:spLocks noGrp="1"/>
          </p:cNvSpPr>
          <p:nvPr>
            <p:ph idx="1"/>
          </p:nvPr>
        </p:nvSpPr>
        <p:spPr>
          <a:xfrm>
            <a:off x="457200" y="1295400"/>
            <a:ext cx="8229600" cy="4800600"/>
          </a:xfrm>
        </p:spPr>
        <p:txBody>
          <a:bodyPr/>
          <a:lstStyle/>
          <a:p>
            <a:pPr marL="0" indent="0">
              <a:buNone/>
            </a:pPr>
            <a:r>
              <a:rPr lang="en-US" sz="2200" dirty="0" smtClean="0"/>
              <a:t>Grantees are required to include benefit matrices in their annual LIHEAP Plans. </a:t>
            </a:r>
          </a:p>
          <a:p>
            <a:pPr marL="457200" lvl="1" indent="0">
              <a:buNone/>
            </a:pPr>
            <a:r>
              <a:rPr lang="en-US" sz="2000" dirty="0"/>
              <a:t>LIHEAP Statute, Assurance 5:</a:t>
            </a:r>
            <a:endParaRPr lang="en-US" sz="1400" dirty="0"/>
          </a:p>
          <a:p>
            <a:pPr marL="457200" lvl="1" indent="0">
              <a:buNone/>
            </a:pPr>
            <a:r>
              <a:rPr lang="en-US" sz="1800" dirty="0"/>
              <a:t>“…provide, in a timely manner, that the highest level of assistance will be furnished to those households which have the lowest incomes and the highest energy costs or needs in relation to income, taking into account family size…”</a:t>
            </a:r>
          </a:p>
          <a:p>
            <a:pPr marL="0" indent="0">
              <a:buNone/>
            </a:pPr>
            <a:endParaRPr lang="en-US" sz="1200" dirty="0"/>
          </a:p>
          <a:p>
            <a:pPr marL="0" indent="0">
              <a:buNone/>
            </a:pPr>
            <a:r>
              <a:rPr lang="en-US" sz="2200" dirty="0" smtClean="0"/>
              <a:t>This presentation will show you how to develop a benefit matrix using a point system that will:</a:t>
            </a:r>
            <a:br>
              <a:rPr lang="en-US" sz="2200" dirty="0" smtClean="0"/>
            </a:br>
            <a:endParaRPr lang="en-US" sz="1400" dirty="0" smtClean="0"/>
          </a:p>
          <a:p>
            <a:pPr lvl="1">
              <a:buFont typeface="Arial" panose="020B0604020202020204" pitchFamily="34" charset="0"/>
              <a:buChar char="•"/>
            </a:pPr>
            <a:r>
              <a:rPr lang="en-US" sz="2000" dirty="0" smtClean="0"/>
              <a:t>Help eliminate guesswork </a:t>
            </a:r>
            <a:r>
              <a:rPr lang="en-US" sz="2000" dirty="0"/>
              <a:t>to </a:t>
            </a:r>
            <a:r>
              <a:rPr lang="en-US" sz="2000" dirty="0" smtClean="0"/>
              <a:t>stay within </a:t>
            </a:r>
            <a:r>
              <a:rPr lang="en-US" sz="2000" dirty="0"/>
              <a:t>your </a:t>
            </a:r>
            <a:r>
              <a:rPr lang="en-US" sz="2000" dirty="0" smtClean="0"/>
              <a:t>budget</a:t>
            </a:r>
          </a:p>
          <a:p>
            <a:pPr lvl="1">
              <a:buFont typeface="Arial" panose="020B0604020202020204" pitchFamily="34" charset="0"/>
              <a:buChar char="•"/>
            </a:pPr>
            <a:r>
              <a:rPr lang="en-US" sz="2000" dirty="0" smtClean="0"/>
              <a:t>Provide benefits to households with highest energy burdens</a:t>
            </a:r>
            <a:endParaRPr lang="en-US" sz="2000" dirty="0"/>
          </a:p>
          <a:p>
            <a:endParaRPr lang="en-US" sz="700" dirty="0"/>
          </a:p>
          <a:p>
            <a:pPr marL="457200" lvl="1" indent="0">
              <a:buNone/>
            </a:pPr>
            <a:r>
              <a:rPr lang="en-US" sz="2000" dirty="0" smtClean="0"/>
              <a:t/>
            </a:r>
            <a:br>
              <a:rPr lang="en-US" sz="2000" dirty="0" smtClean="0"/>
            </a:br>
            <a:endParaRPr lang="en-US" sz="700" dirty="0"/>
          </a:p>
          <a:p>
            <a:pPr lvl="1">
              <a:buFont typeface="Arial" panose="020B0604020202020204" pitchFamily="34" charset="0"/>
              <a:buChar char="•"/>
            </a:pP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t>4</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Action Button: Forward or Next 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Action Button: Back or Previous 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844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750"/>
                                  </p:stCondLst>
                                  <p:childTnLst>
                                    <p:set>
                                      <p:cBhvr>
                                        <p:cTn id="9" dur="1" fill="hold">
                                          <p:stCondLst>
                                            <p:cond delay="0"/>
                                          </p:stCondLst>
                                        </p:cTn>
                                        <p:tgtEl>
                                          <p:spTgt spid="3">
                                            <p:txEl>
                                              <p:pRg st="6" end="6"/>
                                            </p:txEl>
                                          </p:spTgt>
                                        </p:tgtEl>
                                        <p:attrNameLst>
                                          <p:attrName>style.visibility</p:attrName>
                                        </p:attrNameLst>
                                      </p:cBhvr>
                                      <p:to>
                                        <p:strVal val="visible"/>
                                      </p:to>
                                    </p:set>
                                  </p:childTnLst>
                                </p:cTn>
                              </p:par>
                            </p:childTnLst>
                          </p:cTn>
                        </p:par>
                        <p:par>
                          <p:cTn id="10" fill="hold">
                            <p:stCondLst>
                              <p:cond delay="2750"/>
                            </p:stCondLst>
                            <p:childTnLst>
                              <p:par>
                                <p:cTn id="11" presetID="1" presetClass="entr" presetSubtype="0" fill="hold" nodeType="afterEffect">
                                  <p:stCondLst>
                                    <p:cond delay="175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grpId="0" nodeType="afterEffect">
                                  <p:stCondLst>
                                    <p:cond delay="1250"/>
                                  </p:stCondLst>
                                  <p:childTnLst>
                                    <p:set>
                                      <p:cBhvr>
                                        <p:cTn id="15" dur="1" fill="hold">
                                          <p:stCondLst>
                                            <p:cond delay="0"/>
                                          </p:stCondLst>
                                        </p:cTn>
                                        <p:tgtEl>
                                          <p:spTgt spid="8"/>
                                        </p:tgtEl>
                                        <p:attrNameLst>
                                          <p:attrName>style.visibility</p:attrName>
                                        </p:attrNameLst>
                                      </p:cBhvr>
                                      <p:to>
                                        <p:strVal val="visible"/>
                                      </p:to>
                                    </p:set>
                                  </p:childTnLst>
                                </p:cTn>
                              </p:par>
                            </p:childTnLst>
                          </p:cTn>
                        </p:par>
                        <p:par>
                          <p:cTn id="16" fill="hold">
                            <p:stCondLst>
                              <p:cond delay="5750"/>
                            </p:stCondLst>
                            <p:childTnLst>
                              <p:par>
                                <p:cTn id="17" presetID="1" presetClass="entr" presetSubtype="0" fill="hold" grpId="0" nodeType="afterEffect">
                                  <p:stCondLst>
                                    <p:cond delay="125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838200"/>
          </a:xfrm>
        </p:spPr>
        <p:txBody>
          <a:bodyPr/>
          <a:lstStyle/>
          <a:p>
            <a:r>
              <a:rPr lang="en-US" dirty="0" smtClean="0"/>
              <a:t>Getting Started</a:t>
            </a:r>
            <a:endParaRPr lang="en-US" dirty="0"/>
          </a:p>
        </p:txBody>
      </p:sp>
      <p:sp>
        <p:nvSpPr>
          <p:cNvPr id="3" name="Content Placeholder 2"/>
          <p:cNvSpPr>
            <a:spLocks noGrp="1"/>
          </p:cNvSpPr>
          <p:nvPr>
            <p:ph idx="1"/>
          </p:nvPr>
        </p:nvSpPr>
        <p:spPr>
          <a:xfrm>
            <a:off x="317500" y="1447800"/>
            <a:ext cx="8483600" cy="4114800"/>
          </a:xfrm>
        </p:spPr>
        <p:txBody>
          <a:bodyPr>
            <a:normAutofit fontScale="92500"/>
          </a:bodyPr>
          <a:lstStyle/>
          <a:p>
            <a:pPr marL="0" indent="0">
              <a:buNone/>
            </a:pPr>
            <a:r>
              <a:rPr lang="en-US" sz="3000" dirty="0" smtClean="0"/>
              <a:t>There are four steps for creating a point system benefit matrix: </a:t>
            </a:r>
          </a:p>
          <a:p>
            <a:pPr marL="971550" lvl="1" indent="-514350">
              <a:lnSpc>
                <a:spcPct val="120000"/>
              </a:lnSpc>
              <a:buFont typeface="+mj-lt"/>
              <a:buAutoNum type="arabicPeriod"/>
            </a:pPr>
            <a:r>
              <a:rPr lang="en-US" sz="2600" dirty="0" smtClean="0"/>
              <a:t>Assign Value Weights for selected factors. For this example we will use Income Level and Fuel Type</a:t>
            </a:r>
          </a:p>
          <a:p>
            <a:pPr marL="971550" lvl="1" indent="-514350">
              <a:lnSpc>
                <a:spcPct val="120000"/>
              </a:lnSpc>
              <a:buFont typeface="+mj-lt"/>
              <a:buAutoNum type="arabicPeriod"/>
            </a:pPr>
            <a:r>
              <a:rPr lang="en-US" sz="2600" dirty="0" smtClean="0"/>
              <a:t>Compute Matrix Points</a:t>
            </a:r>
          </a:p>
          <a:p>
            <a:pPr marL="971550" lvl="1" indent="-514350">
              <a:lnSpc>
                <a:spcPct val="120000"/>
              </a:lnSpc>
              <a:buFont typeface="+mj-lt"/>
              <a:buAutoNum type="arabicPeriod"/>
            </a:pPr>
            <a:r>
              <a:rPr lang="en-US" sz="2600" dirty="0" smtClean="0"/>
              <a:t>Compute the Percent of Funds Allocated for Benefits</a:t>
            </a:r>
          </a:p>
          <a:p>
            <a:pPr marL="971550" lvl="1" indent="-514350">
              <a:lnSpc>
                <a:spcPct val="120000"/>
              </a:lnSpc>
              <a:buFont typeface="+mj-lt"/>
              <a:buAutoNum type="arabicPeriod"/>
            </a:pPr>
            <a:r>
              <a:rPr lang="en-US" sz="2600" dirty="0" smtClean="0"/>
              <a:t>Compute Benefit Levels</a:t>
            </a:r>
          </a:p>
          <a:p>
            <a:pPr lvl="1">
              <a:lnSpc>
                <a:spcPct val="200000"/>
              </a:lnSpc>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5</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0" name="Action Button: Forward or Next 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Action Button: Back or Previous 1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8619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75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2750"/>
                            </p:stCondLst>
                            <p:childTnLst>
                              <p:par>
                                <p:cTn id="11" presetID="1" presetClass="entr" presetSubtype="0" fill="hold" nodeType="afterEffect">
                                  <p:stCondLst>
                                    <p:cond delay="175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nodeType="afterEffect">
                                  <p:stCondLst>
                                    <p:cond delay="175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par>
                          <p:cTn id="16" fill="hold">
                            <p:stCondLst>
                              <p:cond delay="6250"/>
                            </p:stCondLst>
                            <p:childTnLst>
                              <p:par>
                                <p:cTn id="17" presetID="1" presetClass="entr" presetSubtype="0" fill="hold" grpId="0" nodeType="afterEffect">
                                  <p:stCondLst>
                                    <p:cond delay="1250"/>
                                  </p:stCondLst>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7500"/>
                            </p:stCondLst>
                            <p:childTnLst>
                              <p:par>
                                <p:cTn id="20" presetID="1" presetClass="entr" presetSubtype="0" fill="hold" grpId="0" nodeType="afterEffect">
                                  <p:stCondLst>
                                    <p:cond delay="125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t>Getting Started</a:t>
            </a:r>
            <a:endParaRPr lang="en-US" dirty="0"/>
          </a:p>
        </p:txBody>
      </p:sp>
      <p:sp>
        <p:nvSpPr>
          <p:cNvPr id="3" name="Content Placeholder 2"/>
          <p:cNvSpPr>
            <a:spLocks noGrp="1"/>
          </p:cNvSpPr>
          <p:nvPr>
            <p:ph idx="1"/>
          </p:nvPr>
        </p:nvSpPr>
        <p:spPr>
          <a:xfrm>
            <a:off x="533400" y="1447800"/>
            <a:ext cx="8153400" cy="2209800"/>
          </a:xfrm>
        </p:spPr>
        <p:txBody>
          <a:bodyPr>
            <a:normAutofit fontScale="92500" lnSpcReduction="10000"/>
          </a:bodyPr>
          <a:lstStyle/>
          <a:p>
            <a:pPr marL="0" indent="0">
              <a:buNone/>
            </a:pPr>
            <a:r>
              <a:rPr lang="en-US" sz="3000" dirty="0" smtClean="0"/>
              <a:t>Factors used for this example of a point system:</a:t>
            </a:r>
          </a:p>
          <a:p>
            <a:pPr lvl="1">
              <a:buFont typeface="Arial" panose="020B0604020202020204" pitchFamily="34" charset="0"/>
              <a:buChar char="•"/>
            </a:pPr>
            <a:r>
              <a:rPr lang="en-US" sz="2600" dirty="0" smtClean="0"/>
              <a:t>Eligible Income Level </a:t>
            </a:r>
          </a:p>
          <a:p>
            <a:pPr lvl="1">
              <a:buFont typeface="Arial" panose="020B0604020202020204" pitchFamily="34" charset="0"/>
              <a:buChar char="•"/>
            </a:pPr>
            <a:r>
              <a:rPr lang="en-US" sz="2600" dirty="0" smtClean="0"/>
              <a:t>Energy Burden/Fuel Cost</a:t>
            </a:r>
          </a:p>
          <a:p>
            <a:pPr lvl="1">
              <a:buFont typeface="Arial" panose="020B0604020202020204" pitchFamily="34" charset="0"/>
              <a:buChar char="•"/>
            </a:pPr>
            <a:r>
              <a:rPr lang="en-US" sz="2600" dirty="0" smtClean="0"/>
              <a:t>Household Count for each type of fuel</a:t>
            </a:r>
          </a:p>
          <a:p>
            <a:pPr marL="457200" lvl="1" indent="0">
              <a:buNone/>
            </a:pPr>
            <a:endParaRPr lang="en-US" sz="2400" dirty="0" smtClean="0">
              <a:solidFill>
                <a:srgbClr val="4B4C4F"/>
              </a:solidFill>
            </a:endParaRPr>
          </a:p>
        </p:txBody>
      </p:sp>
      <p:sp>
        <p:nvSpPr>
          <p:cNvPr id="4" name="Slide Number Placeholder 3"/>
          <p:cNvSpPr>
            <a:spLocks noGrp="1"/>
          </p:cNvSpPr>
          <p:nvPr>
            <p:ph type="sldNum" sz="quarter" idx="12"/>
          </p:nvPr>
        </p:nvSpPr>
        <p:spPr/>
        <p:txBody>
          <a:bodyPr/>
          <a:lstStyle/>
          <a:p>
            <a:fld id="{B9369D10-7EB0-41BB-A9FD-3C3BFD2F5E7A}" type="slidenum">
              <a:rPr lang="en-US" smtClean="0"/>
              <a:pPr/>
              <a:t>6</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6" name="Rectangle 5"/>
          <p:cNvSpPr/>
          <p:nvPr/>
        </p:nvSpPr>
        <p:spPr>
          <a:xfrm>
            <a:off x="838200" y="3657600"/>
            <a:ext cx="8153400" cy="2362200"/>
          </a:xfrm>
          <a:prstGeom prst="rect">
            <a:avLst/>
          </a:prstGeom>
        </p:spPr>
        <p:txBody>
          <a:bodyPr wrap="square">
            <a:noAutofit/>
          </a:bodyPr>
          <a:lstStyle/>
          <a:p>
            <a:r>
              <a:rPr lang="en-US" dirty="0">
                <a:solidFill>
                  <a:srgbClr val="4B4C4F"/>
                </a:solidFill>
              </a:rPr>
              <a:t>Additional </a:t>
            </a:r>
            <a:r>
              <a:rPr lang="en-US" dirty="0" smtClean="0">
                <a:solidFill>
                  <a:srgbClr val="4B4C4F"/>
                </a:solidFill>
              </a:rPr>
              <a:t>factors to consider:</a:t>
            </a:r>
          </a:p>
          <a:p>
            <a:r>
              <a:rPr lang="en-US" dirty="0" smtClean="0">
                <a:solidFill>
                  <a:srgbClr val="4B4C4F"/>
                </a:solidFill>
              </a:rPr>
              <a:t>To further ensure that the most funds go to those in the most need, grantees may choose additional factors such as: </a:t>
            </a:r>
          </a:p>
          <a:p>
            <a:pPr marL="800100" lvl="1" indent="-342900">
              <a:buFont typeface="Arial" panose="020B0604020202020204" pitchFamily="34" charset="0"/>
              <a:buChar char="•"/>
            </a:pPr>
            <a:r>
              <a:rPr lang="en-US" dirty="0" smtClean="0">
                <a:solidFill>
                  <a:srgbClr val="4B4C4F"/>
                </a:solidFill>
              </a:rPr>
              <a:t>Vulnerable populations (elderly</a:t>
            </a:r>
            <a:r>
              <a:rPr lang="en-US" dirty="0">
                <a:solidFill>
                  <a:srgbClr val="4B4C4F"/>
                </a:solidFill>
              </a:rPr>
              <a:t>, disabled, </a:t>
            </a:r>
            <a:r>
              <a:rPr lang="en-US" dirty="0" smtClean="0">
                <a:solidFill>
                  <a:srgbClr val="4B4C4F"/>
                </a:solidFill>
              </a:rPr>
              <a:t>young children)</a:t>
            </a:r>
          </a:p>
          <a:p>
            <a:pPr marL="800100" lvl="1" indent="-342900">
              <a:buFont typeface="Arial" panose="020B0604020202020204" pitchFamily="34" charset="0"/>
              <a:buChar char="•"/>
            </a:pPr>
            <a:r>
              <a:rPr lang="en-US" dirty="0" smtClean="0">
                <a:solidFill>
                  <a:srgbClr val="4B4C4F"/>
                </a:solidFill>
              </a:rPr>
              <a:t>Climate/region</a:t>
            </a:r>
          </a:p>
          <a:p>
            <a:pPr marL="800100" lvl="1" indent="-342900">
              <a:buFont typeface="Arial" panose="020B0604020202020204" pitchFamily="34" charset="0"/>
              <a:buChar char="•"/>
            </a:pPr>
            <a:r>
              <a:rPr lang="en-US" dirty="0" smtClean="0">
                <a:solidFill>
                  <a:srgbClr val="4B4C4F"/>
                </a:solidFill>
              </a:rPr>
              <a:t>Dwelling type</a:t>
            </a:r>
          </a:p>
          <a:p>
            <a:pPr marL="800100" lvl="1" indent="-342900">
              <a:buFont typeface="Arial" panose="020B0604020202020204" pitchFamily="34" charset="0"/>
              <a:buChar char="•"/>
            </a:pPr>
            <a:r>
              <a:rPr lang="en-US" dirty="0" smtClean="0">
                <a:solidFill>
                  <a:srgbClr val="4B4C4F"/>
                </a:solidFill>
              </a:rPr>
              <a:t>Subsidized housing</a:t>
            </a:r>
          </a:p>
        </p:txBody>
      </p:sp>
      <p:pic>
        <p:nvPicPr>
          <p:cNvPr id="10" name="Picture 64" descr="C:\Users\Marisal\AppData\Local\Microsoft\Windows\Temporary Internet Files\Content.IE5\7XG4QRJY\large-Exclamation-33.3-13641[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3657600"/>
            <a:ext cx="298231" cy="304800"/>
          </a:xfrm>
          <a:prstGeom prst="rect">
            <a:avLst/>
          </a:prstGeom>
          <a:noFill/>
          <a:extLst>
            <a:ext uri="{909E8E84-426E-40DD-AFC4-6F175D3DCCD1}">
              <a14:hiddenFill xmlns:a14="http://schemas.microsoft.com/office/drawing/2010/main">
                <a:solidFill>
                  <a:srgbClr val="FFFFFF"/>
                </a:solidFill>
              </a14:hiddenFill>
            </a:ext>
          </a:extLst>
        </p:spPr>
      </p:pic>
      <p:sp>
        <p:nvSpPr>
          <p:cNvPr id="11" name="Action Button: Forward or Next 10">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Action Button: Back or Previous 11">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623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75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2750"/>
                            </p:stCondLst>
                            <p:childTnLst>
                              <p:par>
                                <p:cTn id="11" presetID="1" presetClass="entr" presetSubtype="0" fill="hold" nodeType="afterEffect">
                                  <p:stCondLst>
                                    <p:cond delay="175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grpId="0" nodeType="afterEffect">
                                  <p:stCondLst>
                                    <p:cond delay="175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nodeType="withEffect">
                                  <p:stCondLst>
                                    <p:cond delay="1750"/>
                                  </p:stCondLst>
                                  <p:childTnLst>
                                    <p:set>
                                      <p:cBhvr>
                                        <p:cTn id="17" dur="1" fill="hold">
                                          <p:stCondLst>
                                            <p:cond delay="0"/>
                                          </p:stCondLst>
                                        </p:cTn>
                                        <p:tgtEl>
                                          <p:spTgt spid="10"/>
                                        </p:tgtEl>
                                        <p:attrNameLst>
                                          <p:attrName>style.visibility</p:attrName>
                                        </p:attrNameLst>
                                      </p:cBhvr>
                                      <p:to>
                                        <p:strVal val="visible"/>
                                      </p:to>
                                    </p:set>
                                  </p:childTnLst>
                                </p:cTn>
                              </p:par>
                            </p:childTnLst>
                          </p:cTn>
                        </p:par>
                        <p:par>
                          <p:cTn id="18" fill="hold">
                            <p:stCondLst>
                              <p:cond delay="6250"/>
                            </p:stCondLst>
                            <p:childTnLst>
                              <p:par>
                                <p:cTn id="19" presetID="1" presetClass="entr" presetSubtype="0" fill="hold" grpId="0" nodeType="afterEffect">
                                  <p:stCondLst>
                                    <p:cond delay="1250"/>
                                  </p:stCondLst>
                                  <p:childTnLst>
                                    <p:set>
                                      <p:cBhvr>
                                        <p:cTn id="20" dur="1" fill="hold">
                                          <p:stCondLst>
                                            <p:cond delay="0"/>
                                          </p:stCondLst>
                                        </p:cTn>
                                        <p:tgtEl>
                                          <p:spTgt spid="11"/>
                                        </p:tgtEl>
                                        <p:attrNameLst>
                                          <p:attrName>style.visibility</p:attrName>
                                        </p:attrNameLst>
                                      </p:cBhvr>
                                      <p:to>
                                        <p:strVal val="visible"/>
                                      </p:to>
                                    </p:set>
                                  </p:childTnLst>
                                </p:cTn>
                              </p:par>
                            </p:childTnLst>
                          </p:cTn>
                        </p:par>
                        <p:par>
                          <p:cTn id="21" fill="hold">
                            <p:stCondLst>
                              <p:cond delay="7500"/>
                            </p:stCondLst>
                            <p:childTnLst>
                              <p:par>
                                <p:cTn id="22" presetID="1" presetClass="entr" presetSubtype="0" fill="hold" grpId="0" nodeType="afterEffect">
                                  <p:stCondLst>
                                    <p:cond delay="125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762000"/>
          </a:xfrm>
        </p:spPr>
        <p:txBody>
          <a:bodyPr/>
          <a:lstStyle/>
          <a:p>
            <a:r>
              <a:rPr lang="en-US" sz="3200" dirty="0" smtClean="0"/>
              <a:t>Getting Started</a:t>
            </a:r>
            <a:endParaRPr lang="en-US" sz="3200" dirty="0"/>
          </a:p>
        </p:txBody>
      </p:sp>
      <p:sp>
        <p:nvSpPr>
          <p:cNvPr id="3" name="Content Placeholder 2"/>
          <p:cNvSpPr>
            <a:spLocks noGrp="1"/>
          </p:cNvSpPr>
          <p:nvPr>
            <p:ph idx="1"/>
          </p:nvPr>
        </p:nvSpPr>
        <p:spPr>
          <a:xfrm>
            <a:off x="457200" y="1295400"/>
            <a:ext cx="8229600" cy="4648200"/>
          </a:xfrm>
        </p:spPr>
        <p:txBody>
          <a:bodyPr/>
          <a:lstStyle/>
          <a:p>
            <a:pPr marL="0" indent="0">
              <a:buNone/>
            </a:pPr>
            <a:r>
              <a:rPr lang="en-US" sz="2800" dirty="0" smtClean="0"/>
              <a:t>Gather the following data to use for this example:</a:t>
            </a:r>
          </a:p>
          <a:p>
            <a:r>
              <a:rPr lang="en-US" sz="2400" dirty="0" smtClean="0"/>
              <a:t>Amount of LIHEAP funds, percent allocated to heating</a:t>
            </a:r>
          </a:p>
          <a:p>
            <a:r>
              <a:rPr lang="en-US" sz="2400" dirty="0" smtClean="0"/>
              <a:t>Eligible Income brackets based on income and household size</a:t>
            </a:r>
          </a:p>
          <a:p>
            <a:r>
              <a:rPr lang="en-US" sz="2400" dirty="0" smtClean="0"/>
              <a:t>Fuel type</a:t>
            </a:r>
          </a:p>
          <a:p>
            <a:r>
              <a:rPr lang="en-US" sz="2400" dirty="0" smtClean="0"/>
              <a:t>Fuel cost</a:t>
            </a:r>
          </a:p>
          <a:p>
            <a:r>
              <a:rPr lang="en-US" sz="2400" dirty="0" smtClean="0"/>
              <a:t>Estimated number of households for each fuel type and income bracket</a:t>
            </a: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t>7</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0" name="Action Button: Forward or Next 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Action Button: Back or Previous 1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29470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75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1750"/>
                            </p:stCondLst>
                            <p:childTnLst>
                              <p:par>
                                <p:cTn id="11" presetID="1" presetClass="entr" presetSubtype="0" fill="hold" nodeType="afterEffect">
                                  <p:stCondLst>
                                    <p:cond delay="175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3500"/>
                            </p:stCondLst>
                            <p:childTnLst>
                              <p:par>
                                <p:cTn id="14" presetID="1" presetClass="entr" presetSubtype="0" fill="hold" nodeType="afterEffect">
                                  <p:stCondLst>
                                    <p:cond delay="175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par>
                          <p:cTn id="16" fill="hold">
                            <p:stCondLst>
                              <p:cond delay="5250"/>
                            </p:stCondLst>
                            <p:childTnLst>
                              <p:par>
                                <p:cTn id="17" presetID="1" presetClass="entr" presetSubtype="0" fill="hold" nodeType="afterEffect">
                                  <p:stCondLst>
                                    <p:cond delay="175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7000"/>
                            </p:stCondLst>
                            <p:childTnLst>
                              <p:par>
                                <p:cTn id="20" presetID="1" presetClass="entr" presetSubtype="0" fill="hold" nodeType="afterEffect">
                                  <p:stCondLst>
                                    <p:cond delay="175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par>
                          <p:cTn id="22" fill="hold">
                            <p:stCondLst>
                              <p:cond delay="8750"/>
                            </p:stCondLst>
                            <p:childTnLst>
                              <p:par>
                                <p:cTn id="23" presetID="1" presetClass="entr" presetSubtype="0" fill="hold" grpId="0" nodeType="afterEffect">
                                  <p:stCondLst>
                                    <p:cond delay="1250"/>
                                  </p:stCondLst>
                                  <p:childTnLst>
                                    <p:set>
                                      <p:cBhvr>
                                        <p:cTn id="24" dur="1" fill="hold">
                                          <p:stCondLst>
                                            <p:cond delay="0"/>
                                          </p:stCondLst>
                                        </p:cTn>
                                        <p:tgtEl>
                                          <p:spTgt spid="10"/>
                                        </p:tgtEl>
                                        <p:attrNameLst>
                                          <p:attrName>style.visibility</p:attrName>
                                        </p:attrNameLst>
                                      </p:cBhvr>
                                      <p:to>
                                        <p:strVal val="visible"/>
                                      </p:to>
                                    </p:set>
                                  </p:childTnLst>
                                </p:cTn>
                              </p:par>
                            </p:childTnLst>
                          </p:cTn>
                        </p:par>
                        <p:par>
                          <p:cTn id="25" fill="hold">
                            <p:stCondLst>
                              <p:cond delay="10000"/>
                            </p:stCondLst>
                            <p:childTnLst>
                              <p:par>
                                <p:cTn id="26" presetID="1" presetClass="entr" presetSubtype="0" fill="hold" grpId="0" nodeType="afterEffect">
                                  <p:stCondLst>
                                    <p:cond delay="125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t>Heating Allocation</a:t>
            </a:r>
            <a:endParaRPr lang="en-US" dirty="0"/>
          </a:p>
        </p:txBody>
      </p:sp>
      <p:sp>
        <p:nvSpPr>
          <p:cNvPr id="3" name="Content Placeholder 2"/>
          <p:cNvSpPr>
            <a:spLocks noGrp="1"/>
          </p:cNvSpPr>
          <p:nvPr>
            <p:ph idx="1"/>
          </p:nvPr>
        </p:nvSpPr>
        <p:spPr>
          <a:xfrm>
            <a:off x="457200" y="1143000"/>
            <a:ext cx="8229600" cy="1371600"/>
          </a:xfrm>
        </p:spPr>
        <p:txBody>
          <a:bodyPr>
            <a:normAutofit/>
          </a:bodyPr>
          <a:lstStyle/>
          <a:p>
            <a:pPr marL="0" indent="0">
              <a:lnSpc>
                <a:spcPct val="120000"/>
              </a:lnSpc>
              <a:buNone/>
            </a:pPr>
            <a:r>
              <a:rPr lang="en-US" sz="2800" dirty="0" smtClean="0"/>
              <a:t>This chart will illustrate how to determine the </a:t>
            </a:r>
            <a:r>
              <a:rPr lang="en-US" sz="2800" i="1" dirty="0" smtClean="0"/>
              <a:t>Total Amount of Funds Available for Heating</a:t>
            </a:r>
          </a:p>
        </p:txBody>
      </p:sp>
      <p:sp>
        <p:nvSpPr>
          <p:cNvPr id="4" name="Slide Number Placeholder 3"/>
          <p:cNvSpPr>
            <a:spLocks noGrp="1"/>
          </p:cNvSpPr>
          <p:nvPr>
            <p:ph type="sldNum" sz="quarter" idx="12"/>
          </p:nvPr>
        </p:nvSpPr>
        <p:spPr/>
        <p:txBody>
          <a:bodyPr/>
          <a:lstStyle/>
          <a:p>
            <a:fld id="{B9369D10-7EB0-41BB-A9FD-3C3BFD2F5E7A}" type="slidenum">
              <a:rPr lang="en-US" smtClean="0"/>
              <a:pPr/>
              <a:t>8</a:t>
            </a:fld>
            <a:endParaRPr lang="en-US" dirty="0"/>
          </a:p>
        </p:txBody>
      </p:sp>
      <p:sp>
        <p:nvSpPr>
          <p:cNvPr id="7" name="Content Placeholder 2"/>
          <p:cNvSpPr txBox="1">
            <a:spLocks/>
          </p:cNvSpPr>
          <p:nvPr/>
        </p:nvSpPr>
        <p:spPr>
          <a:xfrm>
            <a:off x="1066800" y="4800600"/>
            <a:ext cx="7620000" cy="5334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2000" dirty="0" smtClean="0">
                <a:solidFill>
                  <a:srgbClr val="C00000"/>
                </a:solidFill>
              </a:rPr>
              <a:t>$1,500,000          </a:t>
            </a:r>
            <a:r>
              <a:rPr lang="en-US" sz="2000" dirty="0" smtClean="0"/>
              <a:t>x              </a:t>
            </a:r>
            <a:r>
              <a:rPr lang="en-US" sz="2000" dirty="0" smtClean="0">
                <a:solidFill>
                  <a:srgbClr val="C00000"/>
                </a:solidFill>
              </a:rPr>
              <a:t>65%                </a:t>
            </a:r>
            <a:r>
              <a:rPr lang="en-US" sz="2000" dirty="0" smtClean="0"/>
              <a:t>=           </a:t>
            </a:r>
            <a:r>
              <a:rPr lang="en-US" sz="2000" dirty="0" smtClean="0">
                <a:solidFill>
                  <a:srgbClr val="C00000"/>
                </a:solidFill>
              </a:rPr>
              <a:t>$975,000</a:t>
            </a:r>
          </a:p>
        </p:txBody>
      </p:sp>
      <p:cxnSp>
        <p:nvCxnSpPr>
          <p:cNvPr id="9" name="Straight Connector 8"/>
          <p:cNvCxnSpPr/>
          <p:nvPr/>
        </p:nvCxnSpPr>
        <p:spPr>
          <a:xfrm>
            <a:off x="762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3429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61722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sp>
        <p:nvSpPr>
          <p:cNvPr id="18" name="Content Placeholder 2"/>
          <p:cNvSpPr txBox="1">
            <a:spLocks/>
          </p:cNvSpPr>
          <p:nvPr/>
        </p:nvSpPr>
        <p:spPr>
          <a:xfrm>
            <a:off x="762000" y="5410200"/>
            <a:ext cx="7848600" cy="381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1400" dirty="0" smtClean="0"/>
              <a:t>Total LIHEAP Allocation              Percentage for Heating               Total Funds for Heating</a:t>
            </a:r>
          </a:p>
        </p:txBody>
      </p:sp>
      <p:graphicFrame>
        <p:nvGraphicFramePr>
          <p:cNvPr id="5" name="Object 4"/>
          <p:cNvGraphicFramePr>
            <a:graphicFrameLocks noChangeAspect="1"/>
          </p:cNvGraphicFramePr>
          <p:nvPr>
            <p:extLst>
              <p:ext uri="{D42A27DB-BD31-4B8C-83A1-F6EECF244321}">
                <p14:modId xmlns:p14="http://schemas.microsoft.com/office/powerpoint/2010/main" val="2391137875"/>
              </p:ext>
            </p:extLst>
          </p:nvPr>
        </p:nvGraphicFramePr>
        <p:xfrm>
          <a:off x="317500" y="2286000"/>
          <a:ext cx="8490867" cy="1600200"/>
        </p:xfrm>
        <a:graphic>
          <a:graphicData uri="http://schemas.openxmlformats.org/presentationml/2006/ole">
            <mc:AlternateContent xmlns:mc="http://schemas.openxmlformats.org/markup-compatibility/2006">
              <mc:Choice xmlns:v="urn:schemas-microsoft-com:vml" Requires="v">
                <p:oleObj spid="_x0000_s1026" name="Worksheet" r:id="rId4" imgW="4305233" imgH="771642" progId="Excel.Sheet.12">
                  <p:embed/>
                </p:oleObj>
              </mc:Choice>
              <mc:Fallback>
                <p:oleObj name="Worksheet" r:id="rId4" imgW="4305233" imgH="771642" progId="Excel.Sheet.12">
                  <p:embed/>
                  <p:pic>
                    <p:nvPicPr>
                      <p:cNvPr id="0" name=""/>
                      <p:cNvPicPr/>
                      <p:nvPr/>
                    </p:nvPicPr>
                    <p:blipFill>
                      <a:blip r:embed="rId5"/>
                      <a:stretch>
                        <a:fillRect/>
                      </a:stretch>
                    </p:blipFill>
                    <p:spPr>
                      <a:xfrm>
                        <a:off x="317500" y="2286000"/>
                        <a:ext cx="8490867" cy="1600200"/>
                      </a:xfrm>
                      <a:prstGeom prst="rect">
                        <a:avLst/>
                      </a:prstGeom>
                    </p:spPr>
                  </p:pic>
                </p:oleObj>
              </mc:Fallback>
            </mc:AlternateContent>
          </a:graphicData>
        </a:graphic>
      </p:graphicFrame>
      <p:sp>
        <p:nvSpPr>
          <p:cNvPr id="8" name="Rectangle 7"/>
          <p:cNvSpPr/>
          <p:nvPr/>
        </p:nvSpPr>
        <p:spPr>
          <a:xfrm>
            <a:off x="1143000" y="4876800"/>
            <a:ext cx="13716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848100" y="4876800"/>
            <a:ext cx="13716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591300" y="4876800"/>
            <a:ext cx="13716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50767" y="3505200"/>
            <a:ext cx="12065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381000" y="4038600"/>
            <a:ext cx="2362200" cy="609600"/>
          </a:xfrm>
          <a:prstGeom prst="wedgeRoundRectCallout">
            <a:avLst>
              <a:gd name="adj1" fmla="val -5062"/>
              <a:gd name="adj2" fmla="val 828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Can be based </a:t>
            </a:r>
            <a:r>
              <a:rPr lang="en-US" sz="1400" dirty="0"/>
              <a:t>on </a:t>
            </a:r>
            <a:r>
              <a:rPr lang="en-US" sz="1400" dirty="0" smtClean="0"/>
              <a:t/>
            </a:r>
            <a:br>
              <a:rPr lang="en-US" sz="1400" dirty="0" smtClean="0"/>
            </a:br>
            <a:r>
              <a:rPr lang="en-US" sz="1400" dirty="0" smtClean="0"/>
              <a:t>current </a:t>
            </a:r>
            <a:r>
              <a:rPr lang="en-US" sz="1400" dirty="0"/>
              <a:t>year </a:t>
            </a:r>
            <a:r>
              <a:rPr lang="en-US" sz="1400" dirty="0" smtClean="0"/>
              <a:t>allocation</a:t>
            </a:r>
            <a:endParaRPr lang="en-US" sz="1400" dirty="0"/>
          </a:p>
        </p:txBody>
      </p:sp>
      <p:sp>
        <p:nvSpPr>
          <p:cNvPr id="12" name="Rounded Rectangular Callout 11"/>
          <p:cNvSpPr/>
          <p:nvPr/>
        </p:nvSpPr>
        <p:spPr>
          <a:xfrm>
            <a:off x="3441700" y="4033520"/>
            <a:ext cx="1600200" cy="614680"/>
          </a:xfrm>
          <a:prstGeom prst="wedgeRoundRectCallout">
            <a:avLst>
              <a:gd name="adj1" fmla="val -3055"/>
              <a:gd name="adj2" fmla="val 808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Reported  in </a:t>
            </a:r>
            <a:br>
              <a:rPr lang="en-US" sz="1400" dirty="0" smtClean="0"/>
            </a:br>
            <a:r>
              <a:rPr lang="en-US" sz="1400" dirty="0" smtClean="0"/>
              <a:t>State Plan</a:t>
            </a:r>
            <a:endParaRPr lang="en-US" sz="1400" dirty="0"/>
          </a:p>
        </p:txBody>
      </p:sp>
      <p:sp>
        <p:nvSpPr>
          <p:cNvPr id="20" name="Rectangle 19"/>
          <p:cNvSpPr/>
          <p:nvPr/>
        </p:nvSpPr>
        <p:spPr>
          <a:xfrm>
            <a:off x="5150767" y="3124200"/>
            <a:ext cx="1206500" cy="304800"/>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163467" y="2743200"/>
            <a:ext cx="1206500" cy="304800"/>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23" name="Action Button: Forward or Next 2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Action Button: Back or Previous 23">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058018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21"/>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1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20"/>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15"/>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19"/>
                                        </p:tgtEl>
                                        <p:attrNameLst>
                                          <p:attrName>style.visibility</p:attrName>
                                        </p:attrNameLst>
                                      </p:cBhvr>
                                      <p:to>
                                        <p:strVal val="hidden"/>
                                      </p:to>
                                    </p:set>
                                  </p:childTnLst>
                                </p:cTn>
                              </p:par>
                            </p:childTnLst>
                          </p:cTn>
                        </p:par>
                        <p:par>
                          <p:cTn id="22" fill="hold">
                            <p:stCondLst>
                              <p:cond delay="5000"/>
                            </p:stCondLst>
                            <p:childTnLst>
                              <p:par>
                                <p:cTn id="23" presetID="1" presetClass="entr" presetSubtype="0" fill="hold" grpId="0" nodeType="afterEffect">
                                  <p:stCondLst>
                                    <p:cond delay="1250"/>
                                  </p:stCondLst>
                                  <p:childTnLst>
                                    <p:set>
                                      <p:cBhvr>
                                        <p:cTn id="24" dur="1" fill="hold">
                                          <p:stCondLst>
                                            <p:cond delay="0"/>
                                          </p:stCondLst>
                                        </p:cTn>
                                        <p:tgtEl>
                                          <p:spTgt spid="23"/>
                                        </p:tgtEl>
                                        <p:attrNameLst>
                                          <p:attrName>style.visibility</p:attrName>
                                        </p:attrNameLst>
                                      </p:cBhvr>
                                      <p:to>
                                        <p:strVal val="visible"/>
                                      </p:to>
                                    </p:set>
                                  </p:childTnLst>
                                </p:cTn>
                              </p:par>
                            </p:childTnLst>
                          </p:cTn>
                        </p:par>
                        <p:par>
                          <p:cTn id="25" fill="hold">
                            <p:stCondLst>
                              <p:cond delay="6250"/>
                            </p:stCondLst>
                            <p:childTnLst>
                              <p:par>
                                <p:cTn id="26" presetID="1" presetClass="entr" presetSubtype="0" fill="hold" grpId="0" nodeType="afterEffect">
                                  <p:stCondLst>
                                    <p:cond delay="1250"/>
                                  </p:stCondLst>
                                  <p:childTnLst>
                                    <p:set>
                                      <p:cBhvr>
                                        <p:cTn id="2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19" grpId="0" animBg="1"/>
      <p:bldP spid="20" grpId="0" animBg="1"/>
      <p:bldP spid="21"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943784093"/>
              </p:ext>
            </p:extLst>
          </p:nvPr>
        </p:nvGraphicFramePr>
        <p:xfrm>
          <a:off x="842705" y="2667000"/>
          <a:ext cx="7604314" cy="1362720"/>
        </p:xfrm>
        <a:graphic>
          <a:graphicData uri="http://schemas.openxmlformats.org/presentationml/2006/ole">
            <mc:AlternateContent xmlns:mc="http://schemas.openxmlformats.org/markup-compatibility/2006">
              <mc:Choice xmlns:v="urn:schemas-microsoft-com:vml" Requires="v">
                <p:oleObj spid="_x0000_s2050" name="Worksheet" r:id="rId4" imgW="4305462" imgH="771539" progId="Excel.Sheet.12">
                  <p:link updateAutomatic="1"/>
                </p:oleObj>
              </mc:Choice>
              <mc:Fallback>
                <p:oleObj name="Worksheet" r:id="rId4" imgW="4305462" imgH="771539" progId="Excel.Sheet.12">
                  <p:link updateAutomatic="1"/>
                  <p:pic>
                    <p:nvPicPr>
                      <p:cNvPr id="0" name=""/>
                      <p:cNvPicPr/>
                      <p:nvPr/>
                    </p:nvPicPr>
                    <p:blipFill>
                      <a:blip r:embed="rId5"/>
                      <a:stretch>
                        <a:fillRect/>
                      </a:stretch>
                    </p:blipFill>
                    <p:spPr>
                      <a:xfrm>
                        <a:off x="842705" y="2667000"/>
                        <a:ext cx="7604314" cy="1362720"/>
                      </a:xfrm>
                      <a:prstGeom prst="rect">
                        <a:avLst/>
                      </a:prstGeom>
                    </p:spPr>
                  </p:pic>
                </p:oleObj>
              </mc:Fallback>
            </mc:AlternateContent>
          </a:graphicData>
        </a:graphic>
      </p:graphicFrame>
      <p:sp>
        <p:nvSpPr>
          <p:cNvPr id="2" name="Title 1"/>
          <p:cNvSpPr>
            <a:spLocks noGrp="1"/>
          </p:cNvSpPr>
          <p:nvPr>
            <p:ph type="title"/>
          </p:nvPr>
        </p:nvSpPr>
        <p:spPr>
          <a:xfrm>
            <a:off x="228600" y="152400"/>
            <a:ext cx="8229600" cy="762000"/>
          </a:xfrm>
        </p:spPr>
        <p:txBody>
          <a:bodyPr/>
          <a:lstStyle/>
          <a:p>
            <a:r>
              <a:rPr lang="en-US" dirty="0" smtClean="0"/>
              <a:t>Heating Allocation</a:t>
            </a:r>
            <a:endParaRPr lang="en-US" dirty="0"/>
          </a:p>
        </p:txBody>
      </p:sp>
      <p:sp>
        <p:nvSpPr>
          <p:cNvPr id="3" name="Content Placeholder 2"/>
          <p:cNvSpPr>
            <a:spLocks noGrp="1"/>
          </p:cNvSpPr>
          <p:nvPr>
            <p:ph idx="1"/>
          </p:nvPr>
        </p:nvSpPr>
        <p:spPr>
          <a:xfrm>
            <a:off x="457200" y="1295400"/>
            <a:ext cx="8229600" cy="1371600"/>
          </a:xfrm>
        </p:spPr>
        <p:txBody>
          <a:bodyPr>
            <a:normAutofit/>
          </a:bodyPr>
          <a:lstStyle/>
          <a:p>
            <a:pPr marL="0" indent="0">
              <a:lnSpc>
                <a:spcPct val="110000"/>
              </a:lnSpc>
              <a:buNone/>
            </a:pPr>
            <a:r>
              <a:rPr lang="en-US" sz="2400" b="1" dirty="0" smtClean="0"/>
              <a:t>Click </a:t>
            </a:r>
            <a:r>
              <a:rPr lang="en-US" sz="2400" dirty="0" smtClean="0"/>
              <a:t>on the table below to place your known or estimated funds in the cell and calculate the total funds for heating: </a:t>
            </a:r>
          </a:p>
        </p:txBody>
      </p:sp>
      <p:sp>
        <p:nvSpPr>
          <p:cNvPr id="4" name="Slide Number Placeholder 3"/>
          <p:cNvSpPr>
            <a:spLocks noGrp="1"/>
          </p:cNvSpPr>
          <p:nvPr>
            <p:ph type="sldNum" sz="quarter" idx="12"/>
          </p:nvPr>
        </p:nvSpPr>
        <p:spPr/>
        <p:txBody>
          <a:bodyPr/>
          <a:lstStyle/>
          <a:p>
            <a:fld id="{B9369D10-7EB0-41BB-A9FD-3C3BFD2F5E7A}" type="slidenum">
              <a:rPr lang="en-US" smtClean="0"/>
              <a:pPr/>
              <a:t>9</a:t>
            </a:fld>
            <a:endParaRPr lang="en-US" dirty="0"/>
          </a:p>
        </p:txBody>
      </p:sp>
      <p:sp>
        <p:nvSpPr>
          <p:cNvPr id="6"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9" name="Content Placeholder 2"/>
          <p:cNvSpPr txBox="1">
            <a:spLocks/>
          </p:cNvSpPr>
          <p:nvPr/>
        </p:nvSpPr>
        <p:spPr>
          <a:xfrm>
            <a:off x="1066800" y="4800600"/>
            <a:ext cx="7620000" cy="5334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2000" dirty="0" smtClean="0">
                <a:solidFill>
                  <a:srgbClr val="C00000"/>
                </a:solidFill>
              </a:rPr>
              <a:t>                            </a:t>
            </a:r>
            <a:r>
              <a:rPr lang="en-US" sz="2000" dirty="0" smtClean="0"/>
              <a:t>x                                    </a:t>
            </a:r>
            <a:r>
              <a:rPr lang="en-US" sz="2000" dirty="0" smtClean="0">
                <a:solidFill>
                  <a:srgbClr val="C00000"/>
                </a:solidFill>
              </a:rPr>
              <a:t> </a:t>
            </a:r>
            <a:r>
              <a:rPr lang="en-US" sz="2000" dirty="0" smtClean="0"/>
              <a:t>=           </a:t>
            </a:r>
            <a:r>
              <a:rPr lang="en-US" sz="2000" dirty="0" smtClean="0">
                <a:solidFill>
                  <a:srgbClr val="C00000"/>
                </a:solidFill>
              </a:rPr>
              <a:t> </a:t>
            </a:r>
          </a:p>
        </p:txBody>
      </p:sp>
      <p:cxnSp>
        <p:nvCxnSpPr>
          <p:cNvPr id="12" name="Straight Connector 11"/>
          <p:cNvCxnSpPr/>
          <p:nvPr/>
        </p:nvCxnSpPr>
        <p:spPr>
          <a:xfrm>
            <a:off x="762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3429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61722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sp>
        <p:nvSpPr>
          <p:cNvPr id="15" name="Content Placeholder 2"/>
          <p:cNvSpPr txBox="1">
            <a:spLocks/>
          </p:cNvSpPr>
          <p:nvPr/>
        </p:nvSpPr>
        <p:spPr>
          <a:xfrm>
            <a:off x="762000" y="5410200"/>
            <a:ext cx="7848600" cy="381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1400" dirty="0" smtClean="0"/>
              <a:t>Total LIHEAP Allocation              Percentage for Heating               Total Funds for Heating</a:t>
            </a:r>
          </a:p>
        </p:txBody>
      </p:sp>
      <p:sp>
        <p:nvSpPr>
          <p:cNvPr id="17" name="Rounded Rectangular Callout 16"/>
          <p:cNvSpPr/>
          <p:nvPr/>
        </p:nvSpPr>
        <p:spPr>
          <a:xfrm>
            <a:off x="685800" y="4196080"/>
            <a:ext cx="2286000" cy="609600"/>
          </a:xfrm>
          <a:prstGeom prst="wedgeRoundRectCallout">
            <a:avLst>
              <a:gd name="adj1" fmla="val -5062"/>
              <a:gd name="adj2" fmla="val 828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Can be based </a:t>
            </a:r>
            <a:r>
              <a:rPr lang="en-US" sz="1400" dirty="0"/>
              <a:t>on </a:t>
            </a:r>
            <a:r>
              <a:rPr lang="en-US" sz="1400" dirty="0" smtClean="0"/>
              <a:t/>
            </a:r>
            <a:br>
              <a:rPr lang="en-US" sz="1400" dirty="0" smtClean="0"/>
            </a:br>
            <a:r>
              <a:rPr lang="en-US" sz="1400" dirty="0" smtClean="0"/>
              <a:t>current </a:t>
            </a:r>
            <a:r>
              <a:rPr lang="en-US" sz="1400" dirty="0"/>
              <a:t>year </a:t>
            </a:r>
            <a:r>
              <a:rPr lang="en-US" sz="1400" dirty="0" smtClean="0"/>
              <a:t>allocation</a:t>
            </a:r>
            <a:endParaRPr lang="en-US" sz="1400" dirty="0"/>
          </a:p>
        </p:txBody>
      </p:sp>
      <p:sp>
        <p:nvSpPr>
          <p:cNvPr id="18" name="Rounded Rectangular Callout 17"/>
          <p:cNvSpPr/>
          <p:nvPr/>
        </p:nvSpPr>
        <p:spPr>
          <a:xfrm>
            <a:off x="3733800" y="4191000"/>
            <a:ext cx="1600200" cy="614680"/>
          </a:xfrm>
          <a:prstGeom prst="wedgeRoundRectCallout">
            <a:avLst>
              <a:gd name="adj1" fmla="val -3055"/>
              <a:gd name="adj2" fmla="val 808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a:t>
            </a:r>
            <a:r>
              <a:rPr lang="en-US" sz="1400" dirty="0" smtClean="0"/>
              <a:t>tated in </a:t>
            </a:r>
            <a:br>
              <a:rPr lang="en-US" sz="1400" dirty="0" smtClean="0"/>
            </a:br>
            <a:r>
              <a:rPr lang="en-US" sz="1400" dirty="0" smtClean="0"/>
              <a:t>State Plan</a:t>
            </a:r>
            <a:endParaRPr lang="en-US" sz="1400" dirty="0"/>
          </a:p>
        </p:txBody>
      </p:sp>
      <p:sp>
        <p:nvSpPr>
          <p:cNvPr id="19" name="Rounded Rectangular Callout 18"/>
          <p:cNvSpPr/>
          <p:nvPr/>
        </p:nvSpPr>
        <p:spPr>
          <a:xfrm>
            <a:off x="6989472" y="2209800"/>
            <a:ext cx="1828800" cy="1219200"/>
          </a:xfrm>
          <a:prstGeom prst="wedgeRoundRectCallout">
            <a:avLst>
              <a:gd name="adj1" fmla="val -69051"/>
              <a:gd name="adj2" fmla="val 89246"/>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20" name="Group 19"/>
          <p:cNvGrpSpPr/>
          <p:nvPr/>
        </p:nvGrpSpPr>
        <p:grpSpPr>
          <a:xfrm>
            <a:off x="7429500" y="3724679"/>
            <a:ext cx="1562100" cy="1591098"/>
            <a:chOff x="7130415" y="4484174"/>
            <a:chExt cx="1796415" cy="1626456"/>
          </a:xfrm>
        </p:grpSpPr>
        <p:sp>
          <p:nvSpPr>
            <p:cNvPr id="21" name="Rounded Rectangular Callout 20"/>
            <p:cNvSpPr/>
            <p:nvPr/>
          </p:nvSpPr>
          <p:spPr>
            <a:xfrm>
              <a:off x="7130415" y="4484174"/>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22"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2361" y="5272430"/>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Action Button: Forward or Next 2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Action Button: Back or Previous 23">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91194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9"/>
                                        </p:tgtEl>
                                        <p:attrNameLst>
                                          <p:attrName>r</p:attrName>
                                        </p:attrNameLst>
                                      </p:cBhvr>
                                    </p:animRot>
                                    <p:animRot by="-240000">
                                      <p:cBhvr>
                                        <p:cTn id="9" dur="200" fill="hold">
                                          <p:stCondLst>
                                            <p:cond delay="200"/>
                                          </p:stCondLst>
                                        </p:cTn>
                                        <p:tgtEl>
                                          <p:spTgt spid="19"/>
                                        </p:tgtEl>
                                        <p:attrNameLst>
                                          <p:attrName>r</p:attrName>
                                        </p:attrNameLst>
                                      </p:cBhvr>
                                    </p:animRot>
                                    <p:animRot by="240000">
                                      <p:cBhvr>
                                        <p:cTn id="10" dur="200" fill="hold">
                                          <p:stCondLst>
                                            <p:cond delay="400"/>
                                          </p:stCondLst>
                                        </p:cTn>
                                        <p:tgtEl>
                                          <p:spTgt spid="19"/>
                                        </p:tgtEl>
                                        <p:attrNameLst>
                                          <p:attrName>r</p:attrName>
                                        </p:attrNameLst>
                                      </p:cBhvr>
                                    </p:animRot>
                                    <p:animRot by="-240000">
                                      <p:cBhvr>
                                        <p:cTn id="11" dur="200" fill="hold">
                                          <p:stCondLst>
                                            <p:cond delay="600"/>
                                          </p:stCondLst>
                                        </p:cTn>
                                        <p:tgtEl>
                                          <p:spTgt spid="19"/>
                                        </p:tgtEl>
                                        <p:attrNameLst>
                                          <p:attrName>r</p:attrName>
                                        </p:attrNameLst>
                                      </p:cBhvr>
                                    </p:animRot>
                                    <p:animRot by="120000">
                                      <p:cBhvr>
                                        <p:cTn id="12" dur="200" fill="hold">
                                          <p:stCondLst>
                                            <p:cond delay="800"/>
                                          </p:stCondLst>
                                        </p:cTn>
                                        <p:tgtEl>
                                          <p:spTgt spid="19"/>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5"/>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23"/>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3" grpId="0" animBg="1"/>
      <p:bldP spid="24" grpId="0" animBg="1"/>
    </p:bldLst>
  </p:timing>
</p:sld>
</file>

<file path=ppt/theme/theme1.xml><?xml version="1.0" encoding="utf-8"?>
<a:theme xmlns:a="http://schemas.openxmlformats.org/drawingml/2006/main" name="LIHEAP Theme">
  <a:themeElements>
    <a:clrScheme name="NCAT">
      <a:dk1>
        <a:srgbClr val="001489"/>
      </a:dk1>
      <a:lt1>
        <a:srgbClr val="F4E59D"/>
      </a:lt1>
      <a:dk2>
        <a:srgbClr val="3E3BF1"/>
      </a:dk2>
      <a:lt2>
        <a:srgbClr val="B5935C"/>
      </a:lt2>
      <a:accent1>
        <a:srgbClr val="418900"/>
      </a:accent1>
      <a:accent2>
        <a:srgbClr val="88002C"/>
      </a:accent2>
      <a:accent3>
        <a:srgbClr val="A5E969"/>
      </a:accent3>
      <a:accent4>
        <a:srgbClr val="F2D653"/>
      </a:accent4>
      <a:accent5>
        <a:srgbClr val="F2B053"/>
      </a:accent5>
      <a:accent6>
        <a:srgbClr val="F79646"/>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LIHEAP Theme</Template>
  <TotalTime>10574</TotalTime>
  <Words>1970</Words>
  <Application>Microsoft Office PowerPoint</Application>
  <PresentationFormat>On-screen Show (4:3)</PresentationFormat>
  <Paragraphs>422</Paragraphs>
  <Slides>31</Slides>
  <Notes>28</Notes>
  <HiddenSlides>0</HiddenSlides>
  <MMClips>0</MMClips>
  <ScaleCrop>false</ScaleCrop>
  <HeadingPairs>
    <vt:vector size="10" baseType="variant">
      <vt:variant>
        <vt:lpstr>Fonts Used</vt:lpstr>
      </vt:variant>
      <vt:variant>
        <vt:i4>5</vt:i4>
      </vt:variant>
      <vt:variant>
        <vt:lpstr>Theme</vt:lpstr>
      </vt:variant>
      <vt:variant>
        <vt:i4>1</vt:i4>
      </vt:variant>
      <vt:variant>
        <vt:lpstr>Links</vt:lpstr>
      </vt:variant>
      <vt:variant>
        <vt:i4>7</vt:i4>
      </vt:variant>
      <vt:variant>
        <vt:lpstr>Embedded OLE Servers</vt:lpstr>
      </vt:variant>
      <vt:variant>
        <vt:i4>1</vt:i4>
      </vt:variant>
      <vt:variant>
        <vt:lpstr>Slide Titles</vt:lpstr>
      </vt:variant>
      <vt:variant>
        <vt:i4>31</vt:i4>
      </vt:variant>
    </vt:vector>
  </HeadingPairs>
  <TitlesOfParts>
    <vt:vector size="45" baseType="lpstr">
      <vt:lpstr>Wingdings</vt:lpstr>
      <vt:lpstr>Calibri</vt:lpstr>
      <vt:lpstr>Arial</vt:lpstr>
      <vt:lpstr>Century Gothic</vt:lpstr>
      <vt:lpstr>Times New Roman</vt:lpstr>
      <vt:lpstr>LIHEAP Theme</vt:lpstr>
      <vt:lpstr>Funds.xlsx</vt:lpstr>
      <vt:lpstr>Income Weight.xlsx</vt:lpstr>
      <vt:lpstr>Fuel Weight.xlsx</vt:lpstr>
      <vt:lpstr>HH Count.xlsx</vt:lpstr>
      <vt:lpstr>Matrix Points_ with formula.xlsx</vt:lpstr>
      <vt:lpstr>Percentage.xlsx</vt:lpstr>
      <vt:lpstr>Benefits Matrix.xlsx</vt:lpstr>
      <vt:lpstr>Worksheet</vt:lpstr>
      <vt:lpstr>PowerPoint Presentation</vt:lpstr>
      <vt:lpstr>Creating a Benefit Matrix</vt:lpstr>
      <vt:lpstr>Creating a Benefit Matrix</vt:lpstr>
      <vt:lpstr>Getting Started</vt:lpstr>
      <vt:lpstr>Getting Started</vt:lpstr>
      <vt:lpstr>Getting Started</vt:lpstr>
      <vt:lpstr>Getting Started</vt:lpstr>
      <vt:lpstr>Heating Allocation</vt:lpstr>
      <vt:lpstr>Heating Allocation</vt:lpstr>
      <vt:lpstr>Point System: Income</vt:lpstr>
      <vt:lpstr>Point System: Income</vt:lpstr>
      <vt:lpstr>Point System: Fuel Type</vt:lpstr>
      <vt:lpstr>Point System: Fuel Type</vt:lpstr>
      <vt:lpstr>Estimated Factors</vt:lpstr>
      <vt:lpstr>Estimated Factors</vt:lpstr>
      <vt:lpstr>Estimated Factors</vt:lpstr>
      <vt:lpstr>Estimated Factors</vt:lpstr>
      <vt:lpstr>Estimated Factors</vt:lpstr>
      <vt:lpstr>Determining Matrix Points</vt:lpstr>
      <vt:lpstr>Determining Matrix Points</vt:lpstr>
      <vt:lpstr>Determining Matrix Points</vt:lpstr>
      <vt:lpstr>Percentage of Payment</vt:lpstr>
      <vt:lpstr>Percentage of Payment</vt:lpstr>
      <vt:lpstr>Determining Matrix Points</vt:lpstr>
      <vt:lpstr>Calculate Benefits</vt:lpstr>
      <vt:lpstr>Calculate Benefits</vt:lpstr>
      <vt:lpstr>Adjust Benefits</vt:lpstr>
      <vt:lpstr>Adjust Benefits</vt:lpstr>
      <vt:lpstr>Conclusion</vt:lpstr>
      <vt:lpstr>Conclusion</vt:lpstr>
      <vt:lpstr>References</vt:lpstr>
    </vt:vector>
  </TitlesOfParts>
  <Company>NCAT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Jessica Porter</dc:creator>
  <cp:lastModifiedBy>Marisa Larson</cp:lastModifiedBy>
  <cp:revision>389</cp:revision>
  <cp:lastPrinted>2016-01-20T16:46:08Z</cp:lastPrinted>
  <dcterms:created xsi:type="dcterms:W3CDTF">2015-02-23T23:18:55Z</dcterms:created>
  <dcterms:modified xsi:type="dcterms:W3CDTF">2016-06-20T17:09:01Z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0x010100C82309500383EA4683F15FB821881DE0</vt:lpwstr>
  </property>
</Properties>
</file>